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580" r:id="rId5"/>
    <p:sldId id="619" r:id="rId6"/>
    <p:sldId id="618" r:id="rId7"/>
    <p:sldId id="578" r:id="rId8"/>
    <p:sldId id="582" r:id="rId9"/>
    <p:sldId id="604" r:id="rId10"/>
    <p:sldId id="615" r:id="rId11"/>
    <p:sldId id="616" r:id="rId12"/>
    <p:sldId id="620" r:id="rId13"/>
    <p:sldId id="606" r:id="rId14"/>
    <p:sldId id="607" r:id="rId15"/>
    <p:sldId id="608" r:id="rId16"/>
    <p:sldId id="610" r:id="rId17"/>
    <p:sldId id="614" r:id="rId18"/>
    <p:sldId id="611" r:id="rId19"/>
    <p:sldId id="609" r:id="rId20"/>
    <p:sldId id="612" r:id="rId21"/>
    <p:sldId id="613" r:id="rId22"/>
    <p:sldId id="617" r:id="rId23"/>
    <p:sldId id="579" r:id="rId2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 userDrawn="1">
          <p15:clr>
            <a:srgbClr val="A4A3A4"/>
          </p15:clr>
        </p15:guide>
        <p15:guide id="3" orient="horz" pos="6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F80210-83B8-A1BB-C89F-526F158120CC}" name="Gooden, Shelome Antonette" initials="GSA" userId="S::sgooden@pitt.edu::2eef805f-2632-4dee-8186-b77ad7996a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00"/>
    <a:srgbClr val="FFB81C"/>
    <a:srgbClr val="969696"/>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EDAE2-0717-42EE-BDA3-04DA3DC2B8C5}" v="2" dt="2023-09-12T15:30:44.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248" autoAdjust="0"/>
    <p:restoredTop sz="94052" autoAdjust="0"/>
  </p:normalViewPr>
  <p:slideViewPr>
    <p:cSldViewPr snapToGrid="0">
      <p:cViewPr varScale="1">
        <p:scale>
          <a:sx n="129" d="100"/>
          <a:sy n="129" d="100"/>
        </p:scale>
        <p:origin x="1212" y="90"/>
      </p:cViewPr>
      <p:guideLst>
        <p:guide pos="288"/>
        <p:guide orient="horz" pos="636"/>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Tobias E" userId="S::ter57@pitt.edu::a83f5e1f-f8f0-4a62-a95b-cab6a1e6cc4c" providerId="AD" clId="Web-{CDD5278F-1874-DE91-5DB8-45E9F24F6267}"/>
    <pc:docChg chg="addSld modSld sldOrd">
      <pc:chgData name="Rodriguez, Tobias E" userId="S::ter57@pitt.edu::a83f5e1f-f8f0-4a62-a95b-cab6a1e6cc4c" providerId="AD" clId="Web-{CDD5278F-1874-DE91-5DB8-45E9F24F6267}" dt="2023-09-11T13:12:51.875" v="2" actId="20577"/>
      <pc:docMkLst>
        <pc:docMk/>
      </pc:docMkLst>
      <pc:sldChg chg="ord">
        <pc:chgData name="Rodriguez, Tobias E" userId="S::ter57@pitt.edu::a83f5e1f-f8f0-4a62-a95b-cab6a1e6cc4c" providerId="AD" clId="Web-{CDD5278F-1874-DE91-5DB8-45E9F24F6267}" dt="2023-09-11T13:12:41.750" v="0"/>
        <pc:sldMkLst>
          <pc:docMk/>
          <pc:sldMk cId="3156356224" sldId="618"/>
        </pc:sldMkLst>
      </pc:sldChg>
      <pc:sldChg chg="modSp add replId">
        <pc:chgData name="Rodriguez, Tobias E" userId="S::ter57@pitt.edu::a83f5e1f-f8f0-4a62-a95b-cab6a1e6cc4c" providerId="AD" clId="Web-{CDD5278F-1874-DE91-5DB8-45E9F24F6267}" dt="2023-09-11T13:12:51.875" v="2" actId="20577"/>
        <pc:sldMkLst>
          <pc:docMk/>
          <pc:sldMk cId="1568302231" sldId="619"/>
        </pc:sldMkLst>
        <pc:spChg chg="mod">
          <ac:chgData name="Rodriguez, Tobias E" userId="S::ter57@pitt.edu::a83f5e1f-f8f0-4a62-a95b-cab6a1e6cc4c" providerId="AD" clId="Web-{CDD5278F-1874-DE91-5DB8-45E9F24F6267}" dt="2023-09-11T13:12:51.875" v="2" actId="20577"/>
          <ac:spMkLst>
            <pc:docMk/>
            <pc:sldMk cId="1568302231" sldId="619"/>
            <ac:spMk id="4" creationId="{5E8CC426-EB09-F391-B3DD-2DA92AFC2BEB}"/>
          </ac:spMkLst>
        </pc:spChg>
      </pc:sldChg>
    </pc:docChg>
  </pc:docChgLst>
  <pc:docChgLst>
    <pc:chgData name="Hall, Megan M" userId="16e29d7c-b122-4155-9bae-49908236b26f" providerId="ADAL" clId="{88789F7C-6201-45DD-936F-C3DD874CFF72}"/>
    <pc:docChg chg="undo custSel addSld delSld modSld sldOrd">
      <pc:chgData name="Hall, Megan M" userId="16e29d7c-b122-4155-9bae-49908236b26f" providerId="ADAL" clId="{88789F7C-6201-45DD-936F-C3DD874CFF72}" dt="2023-09-07T13:42:55.371" v="351" actId="20577"/>
      <pc:docMkLst>
        <pc:docMk/>
      </pc:docMkLst>
      <pc:sldChg chg="modSp mod">
        <pc:chgData name="Hall, Megan M" userId="16e29d7c-b122-4155-9bae-49908236b26f" providerId="ADAL" clId="{88789F7C-6201-45DD-936F-C3DD874CFF72}" dt="2023-09-07T13:28:37.338" v="282" actId="207"/>
        <pc:sldMkLst>
          <pc:docMk/>
          <pc:sldMk cId="4172620619" sldId="608"/>
        </pc:sldMkLst>
        <pc:spChg chg="mod">
          <ac:chgData name="Hall, Megan M" userId="16e29d7c-b122-4155-9bae-49908236b26f" providerId="ADAL" clId="{88789F7C-6201-45DD-936F-C3DD874CFF72}" dt="2023-09-07T13:27:43.011" v="277" actId="14100"/>
          <ac:spMkLst>
            <pc:docMk/>
            <pc:sldMk cId="4172620619" sldId="608"/>
            <ac:spMk id="2" creationId="{D7597CA2-24DB-43E7-AF97-D69B73B1EC22}"/>
          </ac:spMkLst>
        </pc:spChg>
        <pc:spChg chg="mod">
          <ac:chgData name="Hall, Megan M" userId="16e29d7c-b122-4155-9bae-49908236b26f" providerId="ADAL" clId="{88789F7C-6201-45DD-936F-C3DD874CFF72}" dt="2023-09-07T13:28:37.338" v="282" actId="207"/>
          <ac:spMkLst>
            <pc:docMk/>
            <pc:sldMk cId="4172620619" sldId="608"/>
            <ac:spMk id="3" creationId="{A8715A11-EA55-4AAB-B754-DBFF10522F46}"/>
          </ac:spMkLst>
        </pc:spChg>
      </pc:sldChg>
      <pc:sldChg chg="modNotesTx">
        <pc:chgData name="Hall, Megan M" userId="16e29d7c-b122-4155-9bae-49908236b26f" providerId="ADAL" clId="{88789F7C-6201-45DD-936F-C3DD874CFF72}" dt="2023-09-07T13:42:55.371" v="351" actId="20577"/>
        <pc:sldMkLst>
          <pc:docMk/>
          <pc:sldMk cId="616689283" sldId="613"/>
        </pc:sldMkLst>
      </pc:sldChg>
      <pc:sldChg chg="addSp modSp mod ord">
        <pc:chgData name="Hall, Megan M" userId="16e29d7c-b122-4155-9bae-49908236b26f" providerId="ADAL" clId="{88789F7C-6201-45DD-936F-C3DD874CFF72}" dt="2023-09-07T12:25:42.692" v="54" actId="255"/>
        <pc:sldMkLst>
          <pc:docMk/>
          <pc:sldMk cId="530712742" sldId="615"/>
        </pc:sldMkLst>
        <pc:spChg chg="add mod">
          <ac:chgData name="Hall, Megan M" userId="16e29d7c-b122-4155-9bae-49908236b26f" providerId="ADAL" clId="{88789F7C-6201-45DD-936F-C3DD874CFF72}" dt="2023-09-07T12:14:58.326" v="32" actId="122"/>
          <ac:spMkLst>
            <pc:docMk/>
            <pc:sldMk cId="530712742" sldId="615"/>
            <ac:spMk id="2" creationId="{1DE75012-7F7E-2153-9EBC-5794A989B479}"/>
          </ac:spMkLst>
        </pc:spChg>
        <pc:spChg chg="mod">
          <ac:chgData name="Hall, Megan M" userId="16e29d7c-b122-4155-9bae-49908236b26f" providerId="ADAL" clId="{88789F7C-6201-45DD-936F-C3DD874CFF72}" dt="2023-09-07T12:25:42.692" v="54" actId="255"/>
          <ac:spMkLst>
            <pc:docMk/>
            <pc:sldMk cId="530712742" sldId="615"/>
            <ac:spMk id="3" creationId="{7F00B857-D524-A1FC-6835-ED5417D79BC4}"/>
          </ac:spMkLst>
        </pc:spChg>
      </pc:sldChg>
      <pc:sldChg chg="modSp add mod">
        <pc:chgData name="Hall, Megan M" userId="16e29d7c-b122-4155-9bae-49908236b26f" providerId="ADAL" clId="{88789F7C-6201-45DD-936F-C3DD874CFF72}" dt="2023-09-07T13:28:53.117" v="284" actId="207"/>
        <pc:sldMkLst>
          <pc:docMk/>
          <pc:sldMk cId="308036974" sldId="616"/>
        </pc:sldMkLst>
        <pc:spChg chg="mod">
          <ac:chgData name="Hall, Megan M" userId="16e29d7c-b122-4155-9bae-49908236b26f" providerId="ADAL" clId="{88789F7C-6201-45DD-936F-C3DD874CFF72}" dt="2023-09-07T13:13:23.860" v="87" actId="1076"/>
          <ac:spMkLst>
            <pc:docMk/>
            <pc:sldMk cId="308036974" sldId="616"/>
            <ac:spMk id="2" creationId="{D7597CA2-24DB-43E7-AF97-D69B73B1EC22}"/>
          </ac:spMkLst>
        </pc:spChg>
        <pc:spChg chg="mod">
          <ac:chgData name="Hall, Megan M" userId="16e29d7c-b122-4155-9bae-49908236b26f" providerId="ADAL" clId="{88789F7C-6201-45DD-936F-C3DD874CFF72}" dt="2023-09-07T13:28:53.117" v="284" actId="207"/>
          <ac:spMkLst>
            <pc:docMk/>
            <pc:sldMk cId="308036974" sldId="616"/>
            <ac:spMk id="3" creationId="{A8715A11-EA55-4AAB-B754-DBFF10522F46}"/>
          </ac:spMkLst>
        </pc:spChg>
      </pc:sldChg>
      <pc:sldChg chg="delSp modSp new mod ord">
        <pc:chgData name="Hall, Megan M" userId="16e29d7c-b122-4155-9bae-49908236b26f" providerId="ADAL" clId="{88789F7C-6201-45DD-936F-C3DD874CFF72}" dt="2023-09-07T13:23:24.604" v="227" actId="478"/>
        <pc:sldMkLst>
          <pc:docMk/>
          <pc:sldMk cId="2075859649" sldId="617"/>
        </pc:sldMkLst>
        <pc:spChg chg="mod">
          <ac:chgData name="Hall, Megan M" userId="16e29d7c-b122-4155-9bae-49908236b26f" providerId="ADAL" clId="{88789F7C-6201-45DD-936F-C3DD874CFF72}" dt="2023-09-07T13:23:19.814" v="226" actId="20577"/>
          <ac:spMkLst>
            <pc:docMk/>
            <pc:sldMk cId="2075859649" sldId="617"/>
            <ac:spMk id="2" creationId="{0C501457-0079-EF38-0252-5B170C0D9DF7}"/>
          </ac:spMkLst>
        </pc:spChg>
        <pc:spChg chg="del">
          <ac:chgData name="Hall, Megan M" userId="16e29d7c-b122-4155-9bae-49908236b26f" providerId="ADAL" clId="{88789F7C-6201-45DD-936F-C3DD874CFF72}" dt="2023-09-07T13:23:24.604" v="227" actId="478"/>
          <ac:spMkLst>
            <pc:docMk/>
            <pc:sldMk cId="2075859649" sldId="617"/>
            <ac:spMk id="3" creationId="{F80D4280-E6DD-0784-9DE4-62DB27FE545F}"/>
          </ac:spMkLst>
        </pc:spChg>
      </pc:sldChg>
      <pc:sldChg chg="del">
        <pc:chgData name="Hall, Megan M" userId="16e29d7c-b122-4155-9bae-49908236b26f" providerId="ADAL" clId="{88789F7C-6201-45DD-936F-C3DD874CFF72}" dt="2023-09-07T12:24:37.824" v="39" actId="47"/>
        <pc:sldMkLst>
          <pc:docMk/>
          <pc:sldMk cId="3950734894" sldId="617"/>
        </pc:sldMkLst>
      </pc:sldChg>
    </pc:docChg>
  </pc:docChgLst>
  <pc:docChgLst>
    <pc:chgData name="Rodriguez, Tobias E" userId="a83f5e1f-f8f0-4a62-a95b-cab6a1e6cc4c" providerId="ADAL" clId="{1FE687E3-D63D-408B-9542-67F804CFD4F7}"/>
    <pc:docChg chg="undo redo custSel addSld modSld sldOrd delMainMaster modMainMaster">
      <pc:chgData name="Rodriguez, Tobias E" userId="a83f5e1f-f8f0-4a62-a95b-cab6a1e6cc4c" providerId="ADAL" clId="{1FE687E3-D63D-408B-9542-67F804CFD4F7}" dt="2023-09-11T13:24:08.490" v="2217"/>
      <pc:docMkLst>
        <pc:docMk/>
      </pc:docMkLst>
      <pc:sldChg chg="addSp modSp mod setBg">
        <pc:chgData name="Rodriguez, Tobias E" userId="a83f5e1f-f8f0-4a62-a95b-cab6a1e6cc4c" providerId="ADAL" clId="{1FE687E3-D63D-408B-9542-67F804CFD4F7}" dt="2023-09-07T20:47:28.099" v="1728" actId="114"/>
        <pc:sldMkLst>
          <pc:docMk/>
          <pc:sldMk cId="3859638267" sldId="578"/>
        </pc:sldMkLst>
        <pc:spChg chg="mod">
          <ac:chgData name="Rodriguez, Tobias E" userId="a83f5e1f-f8f0-4a62-a95b-cab6a1e6cc4c" providerId="ADAL" clId="{1FE687E3-D63D-408B-9542-67F804CFD4F7}" dt="2023-09-07T20:47:15.901" v="1726" actId="1076"/>
          <ac:spMkLst>
            <pc:docMk/>
            <pc:sldMk cId="3859638267" sldId="578"/>
            <ac:spMk id="2" creationId="{B60B0158-536F-43DD-8811-8F91EB19595D}"/>
          </ac:spMkLst>
        </pc:spChg>
        <pc:spChg chg="add mod">
          <ac:chgData name="Rodriguez, Tobias E" userId="a83f5e1f-f8f0-4a62-a95b-cab6a1e6cc4c" providerId="ADAL" clId="{1FE687E3-D63D-408B-9542-67F804CFD4F7}" dt="2023-09-07T20:47:28.099" v="1728" actId="114"/>
          <ac:spMkLst>
            <pc:docMk/>
            <pc:sldMk cId="3859638267" sldId="578"/>
            <ac:spMk id="3" creationId="{2C43E757-FDF3-B706-0BC6-59B2ADB3C0F9}"/>
          </ac:spMkLst>
        </pc:spChg>
        <pc:spChg chg="mod">
          <ac:chgData name="Rodriguez, Tobias E" userId="a83f5e1f-f8f0-4a62-a95b-cab6a1e6cc4c" providerId="ADAL" clId="{1FE687E3-D63D-408B-9542-67F804CFD4F7}" dt="2023-09-07T20:46:34.839" v="1705" actId="1076"/>
          <ac:spMkLst>
            <pc:docMk/>
            <pc:sldMk cId="3859638267" sldId="578"/>
            <ac:spMk id="7" creationId="{238DC79A-6FA3-4CA3-8434-80988761FC3B}"/>
          </ac:spMkLst>
        </pc:spChg>
      </pc:sldChg>
      <pc:sldChg chg="setBg">
        <pc:chgData name="Rodriguez, Tobias E" userId="a83f5e1f-f8f0-4a62-a95b-cab6a1e6cc4c" providerId="ADAL" clId="{1FE687E3-D63D-408B-9542-67F804CFD4F7}" dt="2023-09-07T19:09:19.866" v="3"/>
        <pc:sldMkLst>
          <pc:docMk/>
          <pc:sldMk cId="689800350" sldId="580"/>
        </pc:sldMkLst>
      </pc:sldChg>
      <pc:sldChg chg="addSp delSp modSp mod modClrScheme chgLayout">
        <pc:chgData name="Rodriguez, Tobias E" userId="a83f5e1f-f8f0-4a62-a95b-cab6a1e6cc4c" providerId="ADAL" clId="{1FE687E3-D63D-408B-9542-67F804CFD4F7}" dt="2023-09-07T19:43:31.491" v="287" actId="14100"/>
        <pc:sldMkLst>
          <pc:docMk/>
          <pc:sldMk cId="108440021" sldId="582"/>
        </pc:sldMkLst>
        <pc:spChg chg="mod">
          <ac:chgData name="Rodriguez, Tobias E" userId="a83f5e1f-f8f0-4a62-a95b-cab6a1e6cc4c" providerId="ADAL" clId="{1FE687E3-D63D-408B-9542-67F804CFD4F7}" dt="2023-09-07T19:37:17.881" v="191" actId="164"/>
          <ac:spMkLst>
            <pc:docMk/>
            <pc:sldMk cId="108440021" sldId="582"/>
            <ac:spMk id="2" creationId="{718F759B-F432-AF39-E5A6-C9A9142AD1F6}"/>
          </ac:spMkLst>
        </pc:spChg>
        <pc:spChg chg="mod">
          <ac:chgData name="Rodriguez, Tobias E" userId="a83f5e1f-f8f0-4a62-a95b-cab6a1e6cc4c" providerId="ADAL" clId="{1FE687E3-D63D-408B-9542-67F804CFD4F7}" dt="2023-09-07T19:37:17.881" v="191" actId="164"/>
          <ac:spMkLst>
            <pc:docMk/>
            <pc:sldMk cId="108440021" sldId="582"/>
            <ac:spMk id="3" creationId="{51DD5DF1-D98C-AC77-1A66-2DA68F780C81}"/>
          </ac:spMkLst>
        </pc:spChg>
        <pc:spChg chg="mod">
          <ac:chgData name="Rodriguez, Tobias E" userId="a83f5e1f-f8f0-4a62-a95b-cab6a1e6cc4c" providerId="ADAL" clId="{1FE687E3-D63D-408B-9542-67F804CFD4F7}" dt="2023-09-07T19:37:17.881" v="191" actId="164"/>
          <ac:spMkLst>
            <pc:docMk/>
            <pc:sldMk cId="108440021" sldId="582"/>
            <ac:spMk id="4" creationId="{B8F43134-49B8-64F5-C2BD-CDA4B01B4B51}"/>
          </ac:spMkLst>
        </pc:spChg>
        <pc:spChg chg="mod">
          <ac:chgData name="Rodriguez, Tobias E" userId="a83f5e1f-f8f0-4a62-a95b-cab6a1e6cc4c" providerId="ADAL" clId="{1FE687E3-D63D-408B-9542-67F804CFD4F7}" dt="2023-09-07T19:37:17.881" v="191" actId="164"/>
          <ac:spMkLst>
            <pc:docMk/>
            <pc:sldMk cId="108440021" sldId="582"/>
            <ac:spMk id="5" creationId="{B5879DDA-B9BB-C246-3840-DA7BEDF8DBF5}"/>
          </ac:spMkLst>
        </pc:spChg>
        <pc:spChg chg="mod">
          <ac:chgData name="Rodriguez, Tobias E" userId="a83f5e1f-f8f0-4a62-a95b-cab6a1e6cc4c" providerId="ADAL" clId="{1FE687E3-D63D-408B-9542-67F804CFD4F7}" dt="2023-09-07T19:37:17.881" v="191" actId="164"/>
          <ac:spMkLst>
            <pc:docMk/>
            <pc:sldMk cId="108440021" sldId="582"/>
            <ac:spMk id="6" creationId="{EEE29437-7F1C-4A5F-7252-8590DC5D87A0}"/>
          </ac:spMkLst>
        </pc:spChg>
        <pc:spChg chg="mod">
          <ac:chgData name="Rodriguez, Tobias E" userId="a83f5e1f-f8f0-4a62-a95b-cab6a1e6cc4c" providerId="ADAL" clId="{1FE687E3-D63D-408B-9542-67F804CFD4F7}" dt="2023-09-07T19:37:17.881" v="191" actId="164"/>
          <ac:spMkLst>
            <pc:docMk/>
            <pc:sldMk cId="108440021" sldId="582"/>
            <ac:spMk id="7" creationId="{30625345-398B-8D5A-2574-00DB204B8451}"/>
          </ac:spMkLst>
        </pc:spChg>
        <pc:spChg chg="del">
          <ac:chgData name="Rodriguez, Tobias E" userId="a83f5e1f-f8f0-4a62-a95b-cab6a1e6cc4c" providerId="ADAL" clId="{1FE687E3-D63D-408B-9542-67F804CFD4F7}" dt="2023-09-07T17:35:58.917" v="0" actId="478"/>
          <ac:spMkLst>
            <pc:docMk/>
            <pc:sldMk cId="108440021" sldId="582"/>
            <ac:spMk id="8" creationId="{E3278660-2DBB-15AB-C1B7-4863C0F99205}"/>
          </ac:spMkLst>
        </pc:spChg>
        <pc:spChg chg="mod">
          <ac:chgData name="Rodriguez, Tobias E" userId="a83f5e1f-f8f0-4a62-a95b-cab6a1e6cc4c" providerId="ADAL" clId="{1FE687E3-D63D-408B-9542-67F804CFD4F7}" dt="2023-09-07T19:37:17.881" v="191" actId="164"/>
          <ac:spMkLst>
            <pc:docMk/>
            <pc:sldMk cId="108440021" sldId="582"/>
            <ac:spMk id="9" creationId="{65E2DA26-A664-5CE2-29B1-8D05B5B989CF}"/>
          </ac:spMkLst>
        </pc:spChg>
        <pc:spChg chg="mod">
          <ac:chgData name="Rodriguez, Tobias E" userId="a83f5e1f-f8f0-4a62-a95b-cab6a1e6cc4c" providerId="ADAL" clId="{1FE687E3-D63D-408B-9542-67F804CFD4F7}" dt="2023-09-07T19:37:17.881" v="191" actId="164"/>
          <ac:spMkLst>
            <pc:docMk/>
            <pc:sldMk cId="108440021" sldId="582"/>
            <ac:spMk id="10" creationId="{1101BA8E-2CC2-57EC-710B-C14993606A52}"/>
          </ac:spMkLst>
        </pc:spChg>
        <pc:spChg chg="mod">
          <ac:chgData name="Rodriguez, Tobias E" userId="a83f5e1f-f8f0-4a62-a95b-cab6a1e6cc4c" providerId="ADAL" clId="{1FE687E3-D63D-408B-9542-67F804CFD4F7}" dt="2023-09-07T19:37:17.881" v="191" actId="164"/>
          <ac:spMkLst>
            <pc:docMk/>
            <pc:sldMk cId="108440021" sldId="582"/>
            <ac:spMk id="11" creationId="{CD2206C3-D457-D731-C5F1-276AB8FDCBEB}"/>
          </ac:spMkLst>
        </pc:spChg>
        <pc:spChg chg="mod">
          <ac:chgData name="Rodriguez, Tobias E" userId="a83f5e1f-f8f0-4a62-a95b-cab6a1e6cc4c" providerId="ADAL" clId="{1FE687E3-D63D-408B-9542-67F804CFD4F7}" dt="2023-09-07T19:37:17.881" v="191" actId="164"/>
          <ac:spMkLst>
            <pc:docMk/>
            <pc:sldMk cId="108440021" sldId="582"/>
            <ac:spMk id="12" creationId="{4408B935-E8A6-E99F-2077-A7BB58A09AC0}"/>
          </ac:spMkLst>
        </pc:spChg>
        <pc:spChg chg="mod">
          <ac:chgData name="Rodriguez, Tobias E" userId="a83f5e1f-f8f0-4a62-a95b-cab6a1e6cc4c" providerId="ADAL" clId="{1FE687E3-D63D-408B-9542-67F804CFD4F7}" dt="2023-09-07T19:37:17.881" v="191" actId="164"/>
          <ac:spMkLst>
            <pc:docMk/>
            <pc:sldMk cId="108440021" sldId="582"/>
            <ac:spMk id="13" creationId="{ECE0054C-34A4-1F58-412E-130A007B75BF}"/>
          </ac:spMkLst>
        </pc:spChg>
        <pc:spChg chg="mod">
          <ac:chgData name="Rodriguez, Tobias E" userId="a83f5e1f-f8f0-4a62-a95b-cab6a1e6cc4c" providerId="ADAL" clId="{1FE687E3-D63D-408B-9542-67F804CFD4F7}" dt="2023-09-07T19:37:17.881" v="191" actId="164"/>
          <ac:spMkLst>
            <pc:docMk/>
            <pc:sldMk cId="108440021" sldId="582"/>
            <ac:spMk id="14" creationId="{C032DB5F-7850-8139-4E7B-6338FB57FDC0}"/>
          </ac:spMkLst>
        </pc:spChg>
        <pc:spChg chg="mod">
          <ac:chgData name="Rodriguez, Tobias E" userId="a83f5e1f-f8f0-4a62-a95b-cab6a1e6cc4c" providerId="ADAL" clId="{1FE687E3-D63D-408B-9542-67F804CFD4F7}" dt="2023-09-07T19:37:17.881" v="191" actId="164"/>
          <ac:spMkLst>
            <pc:docMk/>
            <pc:sldMk cId="108440021" sldId="582"/>
            <ac:spMk id="15" creationId="{CB18EDDB-2413-62D7-432E-CC46529C5075}"/>
          </ac:spMkLst>
        </pc:spChg>
        <pc:spChg chg="add del mod">
          <ac:chgData name="Rodriguez, Tobias E" userId="a83f5e1f-f8f0-4a62-a95b-cab6a1e6cc4c" providerId="ADAL" clId="{1FE687E3-D63D-408B-9542-67F804CFD4F7}" dt="2023-09-07T19:36:17.230" v="180" actId="700"/>
          <ac:spMkLst>
            <pc:docMk/>
            <pc:sldMk cId="108440021" sldId="582"/>
            <ac:spMk id="16" creationId="{4C7BE99E-4BC7-D3E2-EDF8-A962C7B5298D}"/>
          </ac:spMkLst>
        </pc:spChg>
        <pc:spChg chg="add del mod">
          <ac:chgData name="Rodriguez, Tobias E" userId="a83f5e1f-f8f0-4a62-a95b-cab6a1e6cc4c" providerId="ADAL" clId="{1FE687E3-D63D-408B-9542-67F804CFD4F7}" dt="2023-09-07T19:36:17.230" v="180" actId="700"/>
          <ac:spMkLst>
            <pc:docMk/>
            <pc:sldMk cId="108440021" sldId="582"/>
            <ac:spMk id="17" creationId="{6AF4B33C-E1E6-A9BF-D5F6-9EB58A503F46}"/>
          </ac:spMkLst>
        </pc:spChg>
        <pc:spChg chg="mod">
          <ac:chgData name="Rodriguez, Tobias E" userId="a83f5e1f-f8f0-4a62-a95b-cab6a1e6cc4c" providerId="ADAL" clId="{1FE687E3-D63D-408B-9542-67F804CFD4F7}" dt="2023-09-07T19:37:17.881" v="191" actId="164"/>
          <ac:spMkLst>
            <pc:docMk/>
            <pc:sldMk cId="108440021" sldId="582"/>
            <ac:spMk id="18" creationId="{3010360F-81E0-434C-FBB5-8923850C609C}"/>
          </ac:spMkLst>
        </pc:spChg>
        <pc:spChg chg="mod">
          <ac:chgData name="Rodriguez, Tobias E" userId="a83f5e1f-f8f0-4a62-a95b-cab6a1e6cc4c" providerId="ADAL" clId="{1FE687E3-D63D-408B-9542-67F804CFD4F7}" dt="2023-09-07T19:37:17.881" v="191" actId="164"/>
          <ac:spMkLst>
            <pc:docMk/>
            <pc:sldMk cId="108440021" sldId="582"/>
            <ac:spMk id="25" creationId="{69BB86B0-46FC-8B99-A249-649CDBCC184A}"/>
          </ac:spMkLst>
        </pc:spChg>
        <pc:spChg chg="mod">
          <ac:chgData name="Rodriguez, Tobias E" userId="a83f5e1f-f8f0-4a62-a95b-cab6a1e6cc4c" providerId="ADAL" clId="{1FE687E3-D63D-408B-9542-67F804CFD4F7}" dt="2023-09-07T19:37:17.881" v="191" actId="164"/>
          <ac:spMkLst>
            <pc:docMk/>
            <pc:sldMk cId="108440021" sldId="582"/>
            <ac:spMk id="26" creationId="{E08D8FC0-D69D-655A-0A1D-87079E8BD4E7}"/>
          </ac:spMkLst>
        </pc:spChg>
        <pc:spChg chg="mod">
          <ac:chgData name="Rodriguez, Tobias E" userId="a83f5e1f-f8f0-4a62-a95b-cab6a1e6cc4c" providerId="ADAL" clId="{1FE687E3-D63D-408B-9542-67F804CFD4F7}" dt="2023-09-07T19:37:17.881" v="191" actId="164"/>
          <ac:spMkLst>
            <pc:docMk/>
            <pc:sldMk cId="108440021" sldId="582"/>
            <ac:spMk id="27" creationId="{BD274AFB-1B48-3F87-940F-E2B231CBAF85}"/>
          </ac:spMkLst>
        </pc:spChg>
        <pc:spChg chg="mod">
          <ac:chgData name="Rodriguez, Tobias E" userId="a83f5e1f-f8f0-4a62-a95b-cab6a1e6cc4c" providerId="ADAL" clId="{1FE687E3-D63D-408B-9542-67F804CFD4F7}" dt="2023-09-07T19:37:17.881" v="191" actId="164"/>
          <ac:spMkLst>
            <pc:docMk/>
            <pc:sldMk cId="108440021" sldId="582"/>
            <ac:spMk id="28" creationId="{527B9C99-D63E-32B3-DF20-0C2EA15C1DBB}"/>
          </ac:spMkLst>
        </pc:spChg>
        <pc:spChg chg="add del mod">
          <ac:chgData name="Rodriguez, Tobias E" userId="a83f5e1f-f8f0-4a62-a95b-cab6a1e6cc4c" providerId="ADAL" clId="{1FE687E3-D63D-408B-9542-67F804CFD4F7}" dt="2023-09-07T19:36:17.230" v="180" actId="700"/>
          <ac:spMkLst>
            <pc:docMk/>
            <pc:sldMk cId="108440021" sldId="582"/>
            <ac:spMk id="29" creationId="{876AD8F8-9B21-DBB2-47B4-797340BC2BFD}"/>
          </ac:spMkLst>
        </pc:spChg>
        <pc:spChg chg="mod">
          <ac:chgData name="Rodriguez, Tobias E" userId="a83f5e1f-f8f0-4a62-a95b-cab6a1e6cc4c" providerId="ADAL" clId="{1FE687E3-D63D-408B-9542-67F804CFD4F7}" dt="2023-09-07T19:37:17.881" v="191" actId="164"/>
          <ac:spMkLst>
            <pc:docMk/>
            <pc:sldMk cId="108440021" sldId="582"/>
            <ac:spMk id="30" creationId="{C0F85486-60B7-6B7D-9565-9041A4FB7970}"/>
          </ac:spMkLst>
        </pc:spChg>
        <pc:spChg chg="mod">
          <ac:chgData name="Rodriguez, Tobias E" userId="a83f5e1f-f8f0-4a62-a95b-cab6a1e6cc4c" providerId="ADAL" clId="{1FE687E3-D63D-408B-9542-67F804CFD4F7}" dt="2023-09-07T19:37:17.881" v="191" actId="164"/>
          <ac:spMkLst>
            <pc:docMk/>
            <pc:sldMk cId="108440021" sldId="582"/>
            <ac:spMk id="31" creationId="{AE31AC33-965A-B0C6-3956-EB1361D8F28B}"/>
          </ac:spMkLst>
        </pc:spChg>
        <pc:spChg chg="mod">
          <ac:chgData name="Rodriguez, Tobias E" userId="a83f5e1f-f8f0-4a62-a95b-cab6a1e6cc4c" providerId="ADAL" clId="{1FE687E3-D63D-408B-9542-67F804CFD4F7}" dt="2023-09-07T19:43:31.491" v="287" actId="14100"/>
          <ac:spMkLst>
            <pc:docMk/>
            <pc:sldMk cId="108440021" sldId="582"/>
            <ac:spMk id="35" creationId="{CD09EACA-55E8-93F7-CCF5-A43DC5EB546F}"/>
          </ac:spMkLst>
        </pc:spChg>
        <pc:grpChg chg="mod">
          <ac:chgData name="Rodriguez, Tobias E" userId="a83f5e1f-f8f0-4a62-a95b-cab6a1e6cc4c" providerId="ADAL" clId="{1FE687E3-D63D-408B-9542-67F804CFD4F7}" dt="2023-09-07T19:37:17.881" v="191" actId="164"/>
          <ac:grpSpMkLst>
            <pc:docMk/>
            <pc:sldMk cId="108440021" sldId="582"/>
            <ac:grpSpMk id="19" creationId="{A414D102-0B9E-2A48-9CFF-1A1172A0E1F0}"/>
          </ac:grpSpMkLst>
        </pc:grpChg>
        <pc:grpChg chg="mod">
          <ac:chgData name="Rodriguez, Tobias E" userId="a83f5e1f-f8f0-4a62-a95b-cab6a1e6cc4c" providerId="ADAL" clId="{1FE687E3-D63D-408B-9542-67F804CFD4F7}" dt="2023-09-07T19:37:17.881" v="191" actId="164"/>
          <ac:grpSpMkLst>
            <pc:docMk/>
            <pc:sldMk cId="108440021" sldId="582"/>
            <ac:grpSpMk id="22" creationId="{CE4F0D20-A799-12F2-003D-4FD00B3CB92C}"/>
          </ac:grpSpMkLst>
        </pc:grpChg>
        <pc:grpChg chg="add mod">
          <ac:chgData name="Rodriguez, Tobias E" userId="a83f5e1f-f8f0-4a62-a95b-cab6a1e6cc4c" providerId="ADAL" clId="{1FE687E3-D63D-408B-9542-67F804CFD4F7}" dt="2023-09-07T19:37:28.650" v="194" actId="14100"/>
          <ac:grpSpMkLst>
            <pc:docMk/>
            <pc:sldMk cId="108440021" sldId="582"/>
            <ac:grpSpMk id="32" creationId="{5FBC00E2-8FE9-BEED-3349-D16F605B5501}"/>
          </ac:grpSpMkLst>
        </pc:grpChg>
      </pc:sldChg>
      <pc:sldChg chg="modSp mod">
        <pc:chgData name="Rodriguez, Tobias E" userId="a83f5e1f-f8f0-4a62-a95b-cab6a1e6cc4c" providerId="ADAL" clId="{1FE687E3-D63D-408B-9542-67F804CFD4F7}" dt="2023-09-07T20:31:29.959" v="1346" actId="14100"/>
        <pc:sldMkLst>
          <pc:docMk/>
          <pc:sldMk cId="2080483348" sldId="604"/>
        </pc:sldMkLst>
        <pc:spChg chg="mod">
          <ac:chgData name="Rodriguez, Tobias E" userId="a83f5e1f-f8f0-4a62-a95b-cab6a1e6cc4c" providerId="ADAL" clId="{1FE687E3-D63D-408B-9542-67F804CFD4F7}" dt="2023-09-07T20:31:29.959" v="1346" actId="14100"/>
          <ac:spMkLst>
            <pc:docMk/>
            <pc:sldMk cId="2080483348" sldId="604"/>
            <ac:spMk id="2" creationId="{D7597CA2-24DB-43E7-AF97-D69B73B1EC22}"/>
          </ac:spMkLst>
        </pc:spChg>
        <pc:spChg chg="mod">
          <ac:chgData name="Rodriguez, Tobias E" userId="a83f5e1f-f8f0-4a62-a95b-cab6a1e6cc4c" providerId="ADAL" clId="{1FE687E3-D63D-408B-9542-67F804CFD4F7}" dt="2023-09-07T20:06:27.173" v="909" actId="12"/>
          <ac:spMkLst>
            <pc:docMk/>
            <pc:sldMk cId="2080483348" sldId="604"/>
            <ac:spMk id="3" creationId="{A8715A11-EA55-4AAB-B754-DBFF10522F46}"/>
          </ac:spMkLst>
        </pc:spChg>
      </pc:sldChg>
      <pc:sldChg chg="modSp mod modClrScheme chgLayout">
        <pc:chgData name="Rodriguez, Tobias E" userId="a83f5e1f-f8f0-4a62-a95b-cab6a1e6cc4c" providerId="ADAL" clId="{1FE687E3-D63D-408B-9542-67F804CFD4F7}" dt="2023-09-11T13:06:29.386" v="1843" actId="27636"/>
        <pc:sldMkLst>
          <pc:docMk/>
          <pc:sldMk cId="2599431130" sldId="606"/>
        </pc:sldMkLst>
        <pc:spChg chg="mod ord">
          <ac:chgData name="Rodriguez, Tobias E" userId="a83f5e1f-f8f0-4a62-a95b-cab6a1e6cc4c" providerId="ADAL" clId="{1FE687E3-D63D-408B-9542-67F804CFD4F7}" dt="2023-09-07T20:34:25.736" v="1377" actId="20577"/>
          <ac:spMkLst>
            <pc:docMk/>
            <pc:sldMk cId="2599431130" sldId="606"/>
            <ac:spMk id="2" creationId="{D7597CA2-24DB-43E7-AF97-D69B73B1EC22}"/>
          </ac:spMkLst>
        </pc:spChg>
        <pc:spChg chg="mod ord">
          <ac:chgData name="Rodriguez, Tobias E" userId="a83f5e1f-f8f0-4a62-a95b-cab6a1e6cc4c" providerId="ADAL" clId="{1FE687E3-D63D-408B-9542-67F804CFD4F7}" dt="2023-09-11T13:06:29.386" v="1843" actId="27636"/>
          <ac:spMkLst>
            <pc:docMk/>
            <pc:sldMk cId="2599431130" sldId="606"/>
            <ac:spMk id="3" creationId="{A8715A11-EA55-4AAB-B754-DBFF10522F46}"/>
          </ac:spMkLst>
        </pc:spChg>
      </pc:sldChg>
      <pc:sldChg chg="modSp mod modClrScheme chgLayout modNotesTx">
        <pc:chgData name="Rodriguez, Tobias E" userId="a83f5e1f-f8f0-4a62-a95b-cab6a1e6cc4c" providerId="ADAL" clId="{1FE687E3-D63D-408B-9542-67F804CFD4F7}" dt="2023-09-11T13:07:02.288" v="1852" actId="5793"/>
        <pc:sldMkLst>
          <pc:docMk/>
          <pc:sldMk cId="1807762" sldId="607"/>
        </pc:sldMkLst>
        <pc:spChg chg="mod ord">
          <ac:chgData name="Rodriguez, Tobias E" userId="a83f5e1f-f8f0-4a62-a95b-cab6a1e6cc4c" providerId="ADAL" clId="{1FE687E3-D63D-408B-9542-67F804CFD4F7}" dt="2023-09-07T20:29:51.473" v="1336" actId="14100"/>
          <ac:spMkLst>
            <pc:docMk/>
            <pc:sldMk cId="1807762" sldId="607"/>
            <ac:spMk id="2" creationId="{D7597CA2-24DB-43E7-AF97-D69B73B1EC22}"/>
          </ac:spMkLst>
        </pc:spChg>
        <pc:spChg chg="mod ord">
          <ac:chgData name="Rodriguez, Tobias E" userId="a83f5e1f-f8f0-4a62-a95b-cab6a1e6cc4c" providerId="ADAL" clId="{1FE687E3-D63D-408B-9542-67F804CFD4F7}" dt="2023-09-11T13:07:02.288" v="1852" actId="5793"/>
          <ac:spMkLst>
            <pc:docMk/>
            <pc:sldMk cId="1807762" sldId="607"/>
            <ac:spMk id="3" creationId="{A8715A11-EA55-4AAB-B754-DBFF10522F46}"/>
          </ac:spMkLst>
        </pc:spChg>
      </pc:sldChg>
      <pc:sldChg chg="addSp delSp modSp mod modClrScheme chgLayout">
        <pc:chgData name="Rodriguez, Tobias E" userId="a83f5e1f-f8f0-4a62-a95b-cab6a1e6cc4c" providerId="ADAL" clId="{1FE687E3-D63D-408B-9542-67F804CFD4F7}" dt="2023-09-07T20:38:45.314" v="1469" actId="20577"/>
        <pc:sldMkLst>
          <pc:docMk/>
          <pc:sldMk cId="4172620619" sldId="608"/>
        </pc:sldMkLst>
        <pc:spChg chg="mod ord">
          <ac:chgData name="Rodriguez, Tobias E" userId="a83f5e1f-f8f0-4a62-a95b-cab6a1e6cc4c" providerId="ADAL" clId="{1FE687E3-D63D-408B-9542-67F804CFD4F7}" dt="2023-09-07T20:31:41.735" v="1351" actId="20577"/>
          <ac:spMkLst>
            <pc:docMk/>
            <pc:sldMk cId="4172620619" sldId="608"/>
            <ac:spMk id="2" creationId="{D7597CA2-24DB-43E7-AF97-D69B73B1EC22}"/>
          </ac:spMkLst>
        </pc:spChg>
        <pc:spChg chg="mod ord">
          <ac:chgData name="Rodriguez, Tobias E" userId="a83f5e1f-f8f0-4a62-a95b-cab6a1e6cc4c" providerId="ADAL" clId="{1FE687E3-D63D-408B-9542-67F804CFD4F7}" dt="2023-09-07T20:38:45.314" v="1469" actId="20577"/>
          <ac:spMkLst>
            <pc:docMk/>
            <pc:sldMk cId="4172620619" sldId="608"/>
            <ac:spMk id="3" creationId="{A8715A11-EA55-4AAB-B754-DBFF10522F46}"/>
          </ac:spMkLst>
        </pc:spChg>
        <pc:spChg chg="add del mod">
          <ac:chgData name="Rodriguez, Tobias E" userId="a83f5e1f-f8f0-4a62-a95b-cab6a1e6cc4c" providerId="ADAL" clId="{1FE687E3-D63D-408B-9542-67F804CFD4F7}" dt="2023-09-07T20:16:26.853" v="1015"/>
          <ac:spMkLst>
            <pc:docMk/>
            <pc:sldMk cId="4172620619" sldId="608"/>
            <ac:spMk id="4" creationId="{4897ED9E-E542-DDAC-70A8-1DCDE7A4EF56}"/>
          </ac:spMkLst>
        </pc:spChg>
        <pc:spChg chg="add del mod">
          <ac:chgData name="Rodriguez, Tobias E" userId="a83f5e1f-f8f0-4a62-a95b-cab6a1e6cc4c" providerId="ADAL" clId="{1FE687E3-D63D-408B-9542-67F804CFD4F7}" dt="2023-09-07T20:16:26.853" v="1015"/>
          <ac:spMkLst>
            <pc:docMk/>
            <pc:sldMk cId="4172620619" sldId="608"/>
            <ac:spMk id="5" creationId="{E55B58DB-E288-18A7-CF1F-BA9B318A029D}"/>
          </ac:spMkLst>
        </pc:spChg>
      </pc:sldChg>
      <pc:sldChg chg="modSp mod ord chgLayout">
        <pc:chgData name="Rodriguez, Tobias E" userId="a83f5e1f-f8f0-4a62-a95b-cab6a1e6cc4c" providerId="ADAL" clId="{1FE687E3-D63D-408B-9542-67F804CFD4F7}" dt="2023-09-07T20:40:26.587" v="1586"/>
        <pc:sldMkLst>
          <pc:docMk/>
          <pc:sldMk cId="313512157" sldId="609"/>
        </pc:sldMkLst>
        <pc:spChg chg="mod ord">
          <ac:chgData name="Rodriguez, Tobias E" userId="a83f5e1f-f8f0-4a62-a95b-cab6a1e6cc4c" providerId="ADAL" clId="{1FE687E3-D63D-408B-9542-67F804CFD4F7}" dt="2023-09-07T20:40:19.125" v="1584" actId="20577"/>
          <ac:spMkLst>
            <pc:docMk/>
            <pc:sldMk cId="313512157" sldId="609"/>
            <ac:spMk id="2" creationId="{D7597CA2-24DB-43E7-AF97-D69B73B1EC22}"/>
          </ac:spMkLst>
        </pc:spChg>
        <pc:graphicFrameChg chg="mod ord modGraphic">
          <ac:chgData name="Rodriguez, Tobias E" userId="a83f5e1f-f8f0-4a62-a95b-cab6a1e6cc4c" providerId="ADAL" clId="{1FE687E3-D63D-408B-9542-67F804CFD4F7}" dt="2023-09-07T19:57:14.020" v="563" actId="1035"/>
          <ac:graphicFrameMkLst>
            <pc:docMk/>
            <pc:sldMk cId="313512157" sldId="609"/>
            <ac:graphicFrameMk id="5" creationId="{710D2192-6EF7-42E2-AA42-3DF60BEA6F47}"/>
          </ac:graphicFrameMkLst>
        </pc:graphicFrameChg>
      </pc:sldChg>
      <pc:sldChg chg="modSp mod">
        <pc:chgData name="Rodriguez, Tobias E" userId="a83f5e1f-f8f0-4a62-a95b-cab6a1e6cc4c" providerId="ADAL" clId="{1FE687E3-D63D-408B-9542-67F804CFD4F7}" dt="2023-09-07T20:40:40.774" v="1587" actId="20577"/>
        <pc:sldMkLst>
          <pc:docMk/>
          <pc:sldMk cId="4159535812" sldId="610"/>
        </pc:sldMkLst>
        <pc:spChg chg="mod">
          <ac:chgData name="Rodriguez, Tobias E" userId="a83f5e1f-f8f0-4a62-a95b-cab6a1e6cc4c" providerId="ADAL" clId="{1FE687E3-D63D-408B-9542-67F804CFD4F7}" dt="2023-09-07T20:40:40.774" v="1587" actId="20577"/>
          <ac:spMkLst>
            <pc:docMk/>
            <pc:sldMk cId="4159535812" sldId="610"/>
            <ac:spMk id="2" creationId="{D7597CA2-24DB-43E7-AF97-D69B73B1EC22}"/>
          </ac:spMkLst>
        </pc:spChg>
        <pc:spChg chg="mod">
          <ac:chgData name="Rodriguez, Tobias E" userId="a83f5e1f-f8f0-4a62-a95b-cab6a1e6cc4c" providerId="ADAL" clId="{1FE687E3-D63D-408B-9542-67F804CFD4F7}" dt="2023-09-07T20:39:08.570" v="1470" actId="207"/>
          <ac:spMkLst>
            <pc:docMk/>
            <pc:sldMk cId="4159535812" sldId="610"/>
            <ac:spMk id="3" creationId="{A8715A11-EA55-4AAB-B754-DBFF10522F46}"/>
          </ac:spMkLst>
        </pc:spChg>
      </pc:sldChg>
      <pc:sldChg chg="addSp delSp modSp mod">
        <pc:chgData name="Rodriguez, Tobias E" userId="a83f5e1f-f8f0-4a62-a95b-cab6a1e6cc4c" providerId="ADAL" clId="{1FE687E3-D63D-408B-9542-67F804CFD4F7}" dt="2023-09-07T20:40:58.910" v="1591" actId="14100"/>
        <pc:sldMkLst>
          <pc:docMk/>
          <pc:sldMk cId="2889930572" sldId="611"/>
        </pc:sldMkLst>
        <pc:spChg chg="mod">
          <ac:chgData name="Rodriguez, Tobias E" userId="a83f5e1f-f8f0-4a62-a95b-cab6a1e6cc4c" providerId="ADAL" clId="{1FE687E3-D63D-408B-9542-67F804CFD4F7}" dt="2023-09-07T20:40:56.206" v="1590" actId="14100"/>
          <ac:spMkLst>
            <pc:docMk/>
            <pc:sldMk cId="2889930572" sldId="611"/>
            <ac:spMk id="2" creationId="{D7597CA2-24DB-43E7-AF97-D69B73B1EC22}"/>
          </ac:spMkLst>
        </pc:spChg>
        <pc:spChg chg="mod">
          <ac:chgData name="Rodriguez, Tobias E" userId="a83f5e1f-f8f0-4a62-a95b-cab6a1e6cc4c" providerId="ADAL" clId="{1FE687E3-D63D-408B-9542-67F804CFD4F7}" dt="2023-09-07T20:40:58.910" v="1591" actId="14100"/>
          <ac:spMkLst>
            <pc:docMk/>
            <pc:sldMk cId="2889930572" sldId="611"/>
            <ac:spMk id="3" creationId="{A8715A11-EA55-4AAB-B754-DBFF10522F46}"/>
          </ac:spMkLst>
        </pc:spChg>
        <pc:spChg chg="add del mod">
          <ac:chgData name="Rodriguez, Tobias E" userId="a83f5e1f-f8f0-4a62-a95b-cab6a1e6cc4c" providerId="ADAL" clId="{1FE687E3-D63D-408B-9542-67F804CFD4F7}" dt="2023-09-07T19:31:18.337" v="82"/>
          <ac:spMkLst>
            <pc:docMk/>
            <pc:sldMk cId="2889930572" sldId="611"/>
            <ac:spMk id="4" creationId="{A47D60F0-B52D-B92C-D024-463ADC3FFA74}"/>
          </ac:spMkLst>
        </pc:spChg>
        <pc:spChg chg="add del mod">
          <ac:chgData name="Rodriguez, Tobias E" userId="a83f5e1f-f8f0-4a62-a95b-cab6a1e6cc4c" providerId="ADAL" clId="{1FE687E3-D63D-408B-9542-67F804CFD4F7}" dt="2023-09-07T19:31:18.337" v="82"/>
          <ac:spMkLst>
            <pc:docMk/>
            <pc:sldMk cId="2889930572" sldId="611"/>
            <ac:spMk id="5" creationId="{D29AA7CE-985A-AB9A-A750-368FFF7F6283}"/>
          </ac:spMkLst>
        </pc:spChg>
      </pc:sldChg>
      <pc:sldChg chg="modSp mod modClrScheme chgLayout">
        <pc:chgData name="Rodriguez, Tobias E" userId="a83f5e1f-f8f0-4a62-a95b-cab6a1e6cc4c" providerId="ADAL" clId="{1FE687E3-D63D-408B-9542-67F804CFD4F7}" dt="2023-09-07T20:45:53.102" v="1701" actId="12"/>
        <pc:sldMkLst>
          <pc:docMk/>
          <pc:sldMk cId="1402808024" sldId="612"/>
        </pc:sldMkLst>
        <pc:spChg chg="mod ord">
          <ac:chgData name="Rodriguez, Tobias E" userId="a83f5e1f-f8f0-4a62-a95b-cab6a1e6cc4c" providerId="ADAL" clId="{1FE687E3-D63D-408B-9542-67F804CFD4F7}" dt="2023-09-07T20:39:59.258" v="1557" actId="20577"/>
          <ac:spMkLst>
            <pc:docMk/>
            <pc:sldMk cId="1402808024" sldId="612"/>
            <ac:spMk id="2" creationId="{D7597CA2-24DB-43E7-AF97-D69B73B1EC22}"/>
          </ac:spMkLst>
        </pc:spChg>
        <pc:spChg chg="mod ord">
          <ac:chgData name="Rodriguez, Tobias E" userId="a83f5e1f-f8f0-4a62-a95b-cab6a1e6cc4c" providerId="ADAL" clId="{1FE687E3-D63D-408B-9542-67F804CFD4F7}" dt="2023-09-07T20:45:53.102" v="1701" actId="12"/>
          <ac:spMkLst>
            <pc:docMk/>
            <pc:sldMk cId="1402808024" sldId="612"/>
            <ac:spMk id="7" creationId="{31B75B31-D782-46EB-AC57-6ABFE0F42B6E}"/>
          </ac:spMkLst>
        </pc:spChg>
      </pc:sldChg>
      <pc:sldChg chg="modSp mod modClrScheme chgLayout">
        <pc:chgData name="Rodriguez, Tobias E" userId="a83f5e1f-f8f0-4a62-a95b-cab6a1e6cc4c" providerId="ADAL" clId="{1FE687E3-D63D-408B-9542-67F804CFD4F7}" dt="2023-09-07T20:32:49.563" v="1365" actId="403"/>
        <pc:sldMkLst>
          <pc:docMk/>
          <pc:sldMk cId="616689283" sldId="613"/>
        </pc:sldMkLst>
        <pc:spChg chg="mod ord">
          <ac:chgData name="Rodriguez, Tobias E" userId="a83f5e1f-f8f0-4a62-a95b-cab6a1e6cc4c" providerId="ADAL" clId="{1FE687E3-D63D-408B-9542-67F804CFD4F7}" dt="2023-09-07T20:32:49.563" v="1365" actId="403"/>
          <ac:spMkLst>
            <pc:docMk/>
            <pc:sldMk cId="616689283" sldId="613"/>
            <ac:spMk id="2" creationId="{D7597CA2-24DB-43E7-AF97-D69B73B1EC22}"/>
          </ac:spMkLst>
        </pc:spChg>
        <pc:spChg chg="mod ord">
          <ac:chgData name="Rodriguez, Tobias E" userId="a83f5e1f-f8f0-4a62-a95b-cab6a1e6cc4c" providerId="ADAL" clId="{1FE687E3-D63D-408B-9542-67F804CFD4F7}" dt="2023-09-07T19:57:43.754" v="571" actId="14100"/>
          <ac:spMkLst>
            <pc:docMk/>
            <pc:sldMk cId="616689283" sldId="613"/>
            <ac:spMk id="7" creationId="{31B75B31-D782-46EB-AC57-6ABFE0F42B6E}"/>
          </ac:spMkLst>
        </pc:spChg>
      </pc:sldChg>
      <pc:sldChg chg="modSp mod modClrScheme chgLayout">
        <pc:chgData name="Rodriguez, Tobias E" userId="a83f5e1f-f8f0-4a62-a95b-cab6a1e6cc4c" providerId="ADAL" clId="{1FE687E3-D63D-408B-9542-67F804CFD4F7}" dt="2023-09-11T13:09:23.885" v="1878" actId="113"/>
        <pc:sldMkLst>
          <pc:docMk/>
          <pc:sldMk cId="649246875" sldId="614"/>
        </pc:sldMkLst>
        <pc:spChg chg="mod ord">
          <ac:chgData name="Rodriguez, Tobias E" userId="a83f5e1f-f8f0-4a62-a95b-cab6a1e6cc4c" providerId="ADAL" clId="{1FE687E3-D63D-408B-9542-67F804CFD4F7}" dt="2023-09-07T20:40:46.039" v="1588" actId="20577"/>
          <ac:spMkLst>
            <pc:docMk/>
            <pc:sldMk cId="649246875" sldId="614"/>
            <ac:spMk id="2" creationId="{D7597CA2-24DB-43E7-AF97-D69B73B1EC22}"/>
          </ac:spMkLst>
        </pc:spChg>
        <pc:spChg chg="mod ord">
          <ac:chgData name="Rodriguez, Tobias E" userId="a83f5e1f-f8f0-4a62-a95b-cab6a1e6cc4c" providerId="ADAL" clId="{1FE687E3-D63D-408B-9542-67F804CFD4F7}" dt="2023-09-11T13:09:23.885" v="1878" actId="113"/>
          <ac:spMkLst>
            <pc:docMk/>
            <pc:sldMk cId="649246875" sldId="614"/>
            <ac:spMk id="3" creationId="{A8715A11-EA55-4AAB-B754-DBFF10522F46}"/>
          </ac:spMkLst>
        </pc:spChg>
      </pc:sldChg>
      <pc:sldChg chg="addSp delSp modSp mod modClrScheme chgLayout">
        <pc:chgData name="Rodriguez, Tobias E" userId="a83f5e1f-f8f0-4a62-a95b-cab6a1e6cc4c" providerId="ADAL" clId="{1FE687E3-D63D-408B-9542-67F804CFD4F7}" dt="2023-09-07T20:47:49.505" v="1738" actId="20577"/>
        <pc:sldMkLst>
          <pc:docMk/>
          <pc:sldMk cId="530712742" sldId="615"/>
        </pc:sldMkLst>
        <pc:spChg chg="del">
          <ac:chgData name="Rodriguez, Tobias E" userId="a83f5e1f-f8f0-4a62-a95b-cab6a1e6cc4c" providerId="ADAL" clId="{1FE687E3-D63D-408B-9542-67F804CFD4F7}" dt="2023-09-07T19:13:41.966" v="30" actId="478"/>
          <ac:spMkLst>
            <pc:docMk/>
            <pc:sldMk cId="530712742" sldId="615"/>
            <ac:spMk id="2" creationId="{1DE75012-7F7E-2153-9EBC-5794A989B479}"/>
          </ac:spMkLst>
        </pc:spChg>
        <pc:spChg chg="mod ord">
          <ac:chgData name="Rodriguez, Tobias E" userId="a83f5e1f-f8f0-4a62-a95b-cab6a1e6cc4c" providerId="ADAL" clId="{1FE687E3-D63D-408B-9542-67F804CFD4F7}" dt="2023-09-07T20:14:12.263" v="974" actId="404"/>
          <ac:spMkLst>
            <pc:docMk/>
            <pc:sldMk cId="530712742" sldId="615"/>
            <ac:spMk id="3" creationId="{7F00B857-D524-A1FC-6835-ED5417D79BC4}"/>
          </ac:spMkLst>
        </pc:spChg>
        <pc:spChg chg="add del mod ord">
          <ac:chgData name="Rodriguez, Tobias E" userId="a83f5e1f-f8f0-4a62-a95b-cab6a1e6cc4c" providerId="ADAL" clId="{1FE687E3-D63D-408B-9542-67F804CFD4F7}" dt="2023-09-07T19:13:26.095" v="28" actId="700"/>
          <ac:spMkLst>
            <pc:docMk/>
            <pc:sldMk cId="530712742" sldId="615"/>
            <ac:spMk id="4" creationId="{63B5380B-0FDB-0FFB-209F-EBF6CA74FEC1}"/>
          </ac:spMkLst>
        </pc:spChg>
        <pc:spChg chg="add mod ord">
          <ac:chgData name="Rodriguez, Tobias E" userId="a83f5e1f-f8f0-4a62-a95b-cab6a1e6cc4c" providerId="ADAL" clId="{1FE687E3-D63D-408B-9542-67F804CFD4F7}" dt="2023-09-07T20:47:49.505" v="1738" actId="20577"/>
          <ac:spMkLst>
            <pc:docMk/>
            <pc:sldMk cId="530712742" sldId="615"/>
            <ac:spMk id="5" creationId="{2E2B52DD-3B42-D4FF-8733-7980745A8E75}"/>
          </ac:spMkLst>
        </pc:spChg>
      </pc:sldChg>
      <pc:sldChg chg="addSp delSp modSp mod ord modClrScheme chgLayout">
        <pc:chgData name="Rodriguez, Tobias E" userId="a83f5e1f-f8f0-4a62-a95b-cab6a1e6cc4c" providerId="ADAL" clId="{1FE687E3-D63D-408B-9542-67F804CFD4F7}" dt="2023-09-08T17:48:26.715" v="1784" actId="20577"/>
        <pc:sldMkLst>
          <pc:docMk/>
          <pc:sldMk cId="308036974" sldId="616"/>
        </pc:sldMkLst>
        <pc:spChg chg="mod ord">
          <ac:chgData name="Rodriguez, Tobias E" userId="a83f5e1f-f8f0-4a62-a95b-cab6a1e6cc4c" providerId="ADAL" clId="{1FE687E3-D63D-408B-9542-67F804CFD4F7}" dt="2023-09-07T20:31:51.738" v="1354" actId="404"/>
          <ac:spMkLst>
            <pc:docMk/>
            <pc:sldMk cId="308036974" sldId="616"/>
            <ac:spMk id="2" creationId="{D7597CA2-24DB-43E7-AF97-D69B73B1EC22}"/>
          </ac:spMkLst>
        </pc:spChg>
        <pc:spChg chg="mod ord">
          <ac:chgData name="Rodriguez, Tobias E" userId="a83f5e1f-f8f0-4a62-a95b-cab6a1e6cc4c" providerId="ADAL" clId="{1FE687E3-D63D-408B-9542-67F804CFD4F7}" dt="2023-09-08T17:48:26.715" v="1784" actId="20577"/>
          <ac:spMkLst>
            <pc:docMk/>
            <pc:sldMk cId="308036974" sldId="616"/>
            <ac:spMk id="3" creationId="{A8715A11-EA55-4AAB-B754-DBFF10522F46}"/>
          </ac:spMkLst>
        </pc:spChg>
        <pc:spChg chg="add del mod">
          <ac:chgData name="Rodriguez, Tobias E" userId="a83f5e1f-f8f0-4a62-a95b-cab6a1e6cc4c" providerId="ADAL" clId="{1FE687E3-D63D-408B-9542-67F804CFD4F7}" dt="2023-09-07T20:23:36.837" v="1129"/>
          <ac:spMkLst>
            <pc:docMk/>
            <pc:sldMk cId="308036974" sldId="616"/>
            <ac:spMk id="4" creationId="{3E0F106B-FC3D-8B19-4307-933EA1574136}"/>
          </ac:spMkLst>
        </pc:spChg>
        <pc:spChg chg="add del mod">
          <ac:chgData name="Rodriguez, Tobias E" userId="a83f5e1f-f8f0-4a62-a95b-cab6a1e6cc4c" providerId="ADAL" clId="{1FE687E3-D63D-408B-9542-67F804CFD4F7}" dt="2023-09-07T20:23:36.837" v="1129"/>
          <ac:spMkLst>
            <pc:docMk/>
            <pc:sldMk cId="308036974" sldId="616"/>
            <ac:spMk id="5" creationId="{BF9B0F84-C06D-72FE-97AD-8DADEC9C0E69}"/>
          </ac:spMkLst>
        </pc:spChg>
      </pc:sldChg>
      <pc:sldChg chg="addSp delSp modSp new mod setBg modClrScheme chgLayout">
        <pc:chgData name="Rodriguez, Tobias E" userId="a83f5e1f-f8f0-4a62-a95b-cab6a1e6cc4c" providerId="ADAL" clId="{1FE687E3-D63D-408B-9542-67F804CFD4F7}" dt="2023-09-07T20:32:11.872" v="1356" actId="14100"/>
        <pc:sldMkLst>
          <pc:docMk/>
          <pc:sldMk cId="3156356224" sldId="618"/>
        </pc:sldMkLst>
        <pc:spChg chg="add del">
          <ac:chgData name="Rodriguez, Tobias E" userId="a83f5e1f-f8f0-4a62-a95b-cab6a1e6cc4c" providerId="ADAL" clId="{1FE687E3-D63D-408B-9542-67F804CFD4F7}" dt="2023-09-07T19:39:49.312" v="197" actId="478"/>
          <ac:spMkLst>
            <pc:docMk/>
            <pc:sldMk cId="3156356224" sldId="618"/>
            <ac:spMk id="3" creationId="{D29409B4-7DC0-AC19-77C1-B219E1208B62}"/>
          </ac:spMkLst>
        </pc:spChg>
        <pc:spChg chg="add mod">
          <ac:chgData name="Rodriguez, Tobias E" userId="a83f5e1f-f8f0-4a62-a95b-cab6a1e6cc4c" providerId="ADAL" clId="{1FE687E3-D63D-408B-9542-67F804CFD4F7}" dt="2023-09-07T20:32:11.872" v="1356" actId="14100"/>
          <ac:spMkLst>
            <pc:docMk/>
            <pc:sldMk cId="3156356224" sldId="618"/>
            <ac:spMk id="4" creationId="{5E8CC426-EB09-F391-B3DD-2DA92AFC2BEB}"/>
          </ac:spMkLst>
        </pc:spChg>
        <pc:spChg chg="add mod">
          <ac:chgData name="Rodriguez, Tobias E" userId="a83f5e1f-f8f0-4a62-a95b-cab6a1e6cc4c" providerId="ADAL" clId="{1FE687E3-D63D-408B-9542-67F804CFD4F7}" dt="2023-09-07T20:05:46.755" v="850" actId="20577"/>
          <ac:spMkLst>
            <pc:docMk/>
            <pc:sldMk cId="3156356224" sldId="618"/>
            <ac:spMk id="5" creationId="{68A4BD58-14A7-1894-F2C7-6EE1ADFE1287}"/>
          </ac:spMkLst>
        </pc:spChg>
      </pc:sldChg>
      <pc:sldChg chg="modSp mod ord">
        <pc:chgData name="Rodriguez, Tobias E" userId="a83f5e1f-f8f0-4a62-a95b-cab6a1e6cc4c" providerId="ADAL" clId="{1FE687E3-D63D-408B-9542-67F804CFD4F7}" dt="2023-09-11T13:24:08.490" v="2217"/>
        <pc:sldMkLst>
          <pc:docMk/>
          <pc:sldMk cId="1568302231" sldId="619"/>
        </pc:sldMkLst>
        <pc:spChg chg="mod">
          <ac:chgData name="Rodriguez, Tobias E" userId="a83f5e1f-f8f0-4a62-a95b-cab6a1e6cc4c" providerId="ADAL" clId="{1FE687E3-D63D-408B-9542-67F804CFD4F7}" dt="2023-09-11T13:22:58.763" v="2212" actId="404"/>
          <ac:spMkLst>
            <pc:docMk/>
            <pc:sldMk cId="1568302231" sldId="619"/>
            <ac:spMk id="4" creationId="{5E8CC426-EB09-F391-B3DD-2DA92AFC2BEB}"/>
          </ac:spMkLst>
        </pc:spChg>
        <pc:spChg chg="mod">
          <ac:chgData name="Rodriguez, Tobias E" userId="a83f5e1f-f8f0-4a62-a95b-cab6a1e6cc4c" providerId="ADAL" clId="{1FE687E3-D63D-408B-9542-67F804CFD4F7}" dt="2023-09-11T13:23:11.273" v="2215" actId="404"/>
          <ac:spMkLst>
            <pc:docMk/>
            <pc:sldMk cId="1568302231" sldId="619"/>
            <ac:spMk id="5" creationId="{68A4BD58-14A7-1894-F2C7-6EE1ADFE1287}"/>
          </ac:spMkLst>
        </pc:spChg>
      </pc:sldChg>
      <pc:sldMasterChg chg="modSp mod setBg delSldLayout modSldLayout">
        <pc:chgData name="Rodriguez, Tobias E" userId="a83f5e1f-f8f0-4a62-a95b-cab6a1e6cc4c" providerId="ADAL" clId="{1FE687E3-D63D-408B-9542-67F804CFD4F7}" dt="2023-09-07T20:30:44.845" v="1344" actId="2696"/>
        <pc:sldMasterMkLst>
          <pc:docMk/>
          <pc:sldMasterMk cId="3074391400" sldId="2147483660"/>
        </pc:sldMasterMkLst>
        <pc:picChg chg="mod">
          <ac:chgData name="Rodriguez, Tobias E" userId="a83f5e1f-f8f0-4a62-a95b-cab6a1e6cc4c" providerId="ADAL" clId="{1FE687E3-D63D-408B-9542-67F804CFD4F7}" dt="2023-09-07T19:10:20.503" v="8" actId="14100"/>
          <ac:picMkLst>
            <pc:docMk/>
            <pc:sldMasterMk cId="3074391400" sldId="2147483660"/>
            <ac:picMk id="6" creationId="{70A259CE-97D1-485A-B2A5-E06058E25CB9}"/>
          </ac:picMkLst>
        </pc:picChg>
        <pc:sldLayoutChg chg="setBg">
          <pc:chgData name="Rodriguez, Tobias E" userId="a83f5e1f-f8f0-4a62-a95b-cab6a1e6cc4c" providerId="ADAL" clId="{1FE687E3-D63D-408B-9542-67F804CFD4F7}" dt="2023-09-07T19:09:29.777" v="5"/>
          <pc:sldLayoutMkLst>
            <pc:docMk/>
            <pc:sldMasterMk cId="3074391400" sldId="2147483660"/>
            <pc:sldLayoutMk cId="40939801" sldId="2147483661"/>
          </pc:sldLayoutMkLst>
        </pc:sldLayoutChg>
        <pc:sldLayoutChg chg="delSp mod setBg">
          <pc:chgData name="Rodriguez, Tobias E" userId="a83f5e1f-f8f0-4a62-a95b-cab6a1e6cc4c" providerId="ADAL" clId="{1FE687E3-D63D-408B-9542-67F804CFD4F7}" dt="2023-09-07T19:10:28.746" v="9" actId="478"/>
          <pc:sldLayoutMkLst>
            <pc:docMk/>
            <pc:sldMasterMk cId="3074391400" sldId="2147483660"/>
            <pc:sldLayoutMk cId="22858217" sldId="2147483662"/>
          </pc:sldLayoutMkLst>
          <pc:picChg chg="del">
            <ac:chgData name="Rodriguez, Tobias E" userId="a83f5e1f-f8f0-4a62-a95b-cab6a1e6cc4c" providerId="ADAL" clId="{1FE687E3-D63D-408B-9542-67F804CFD4F7}" dt="2023-09-07T19:10:28.746" v="9" actId="478"/>
            <ac:picMkLst>
              <pc:docMk/>
              <pc:sldMasterMk cId="3074391400" sldId="2147483660"/>
              <pc:sldLayoutMk cId="22858217" sldId="2147483662"/>
              <ac:picMk id="7" creationId="{42E5FDE3-7EB8-C443-93C7-AA64149B22DF}"/>
            </ac:picMkLst>
          </pc:picChg>
        </pc:sldLayoutChg>
        <pc:sldLayoutChg chg="delSp del mod setBg">
          <pc:chgData name="Rodriguez, Tobias E" userId="a83f5e1f-f8f0-4a62-a95b-cab6a1e6cc4c" providerId="ADAL" clId="{1FE687E3-D63D-408B-9542-67F804CFD4F7}" dt="2023-09-07T20:30:31.120" v="1339" actId="2696"/>
          <pc:sldLayoutMkLst>
            <pc:docMk/>
            <pc:sldMasterMk cId="3074391400" sldId="2147483660"/>
            <pc:sldLayoutMk cId="205478025" sldId="2147483663"/>
          </pc:sldLayoutMkLst>
          <pc:picChg chg="del">
            <ac:chgData name="Rodriguez, Tobias E" userId="a83f5e1f-f8f0-4a62-a95b-cab6a1e6cc4c" providerId="ADAL" clId="{1FE687E3-D63D-408B-9542-67F804CFD4F7}" dt="2023-09-07T19:10:33.144" v="10" actId="478"/>
            <ac:picMkLst>
              <pc:docMk/>
              <pc:sldMasterMk cId="3074391400" sldId="2147483660"/>
              <pc:sldLayoutMk cId="205478025" sldId="2147483663"/>
              <ac:picMk id="7" creationId="{AA344E40-6F7A-5541-9DAA-B311B0F3BEE7}"/>
            </ac:picMkLst>
          </pc:picChg>
        </pc:sldLayoutChg>
        <pc:sldLayoutChg chg="delSp del mod setBg">
          <pc:chgData name="Rodriguez, Tobias E" userId="a83f5e1f-f8f0-4a62-a95b-cab6a1e6cc4c" providerId="ADAL" clId="{1FE687E3-D63D-408B-9542-67F804CFD4F7}" dt="2023-09-07T20:30:32.588" v="1340" actId="2696"/>
          <pc:sldLayoutMkLst>
            <pc:docMk/>
            <pc:sldMasterMk cId="3074391400" sldId="2147483660"/>
            <pc:sldLayoutMk cId="3470353249" sldId="2147483664"/>
          </pc:sldLayoutMkLst>
          <pc:picChg chg="del">
            <ac:chgData name="Rodriguez, Tobias E" userId="a83f5e1f-f8f0-4a62-a95b-cab6a1e6cc4c" providerId="ADAL" clId="{1FE687E3-D63D-408B-9542-67F804CFD4F7}" dt="2023-09-07T19:10:35.252" v="11" actId="478"/>
            <ac:picMkLst>
              <pc:docMk/>
              <pc:sldMasterMk cId="3074391400" sldId="2147483660"/>
              <pc:sldLayoutMk cId="3470353249" sldId="2147483664"/>
              <ac:picMk id="8" creationId="{61B907B2-B125-B640-917E-06D52FB40D01}"/>
            </ac:picMkLst>
          </pc:picChg>
        </pc:sldLayoutChg>
        <pc:sldLayoutChg chg="delSp del mod setBg">
          <pc:chgData name="Rodriguez, Tobias E" userId="a83f5e1f-f8f0-4a62-a95b-cab6a1e6cc4c" providerId="ADAL" clId="{1FE687E3-D63D-408B-9542-67F804CFD4F7}" dt="2023-09-07T20:30:33.742" v="1341" actId="2696"/>
          <pc:sldLayoutMkLst>
            <pc:docMk/>
            <pc:sldMasterMk cId="3074391400" sldId="2147483660"/>
            <pc:sldLayoutMk cId="3296729635" sldId="2147483665"/>
          </pc:sldLayoutMkLst>
          <pc:picChg chg="del">
            <ac:chgData name="Rodriguez, Tobias E" userId="a83f5e1f-f8f0-4a62-a95b-cab6a1e6cc4c" providerId="ADAL" clId="{1FE687E3-D63D-408B-9542-67F804CFD4F7}" dt="2023-09-07T19:10:38.140" v="12" actId="478"/>
            <ac:picMkLst>
              <pc:docMk/>
              <pc:sldMasterMk cId="3074391400" sldId="2147483660"/>
              <pc:sldLayoutMk cId="3296729635" sldId="2147483665"/>
              <ac:picMk id="10" creationId="{816E9A0B-9D3C-B04B-B855-F14C8425689D}"/>
            </ac:picMkLst>
          </pc:picChg>
        </pc:sldLayoutChg>
        <pc:sldLayoutChg chg="del setBg">
          <pc:chgData name="Rodriguez, Tobias E" userId="a83f5e1f-f8f0-4a62-a95b-cab6a1e6cc4c" providerId="ADAL" clId="{1FE687E3-D63D-408B-9542-67F804CFD4F7}" dt="2023-09-07T19:10:41.761" v="13" actId="2696"/>
          <pc:sldLayoutMkLst>
            <pc:docMk/>
            <pc:sldMasterMk cId="3074391400" sldId="2147483660"/>
            <pc:sldLayoutMk cId="2957220652" sldId="2147483666"/>
          </pc:sldLayoutMkLst>
        </pc:sldLayoutChg>
        <pc:sldLayoutChg chg="delSp mod setBg">
          <pc:chgData name="Rodriguez, Tobias E" userId="a83f5e1f-f8f0-4a62-a95b-cab6a1e6cc4c" providerId="ADAL" clId="{1FE687E3-D63D-408B-9542-67F804CFD4F7}" dt="2023-09-07T19:10:44.835" v="14" actId="478"/>
          <pc:sldLayoutMkLst>
            <pc:docMk/>
            <pc:sldMasterMk cId="3074391400" sldId="2147483660"/>
            <pc:sldLayoutMk cId="785800039" sldId="2147483667"/>
          </pc:sldLayoutMkLst>
          <pc:picChg chg="del">
            <ac:chgData name="Rodriguez, Tobias E" userId="a83f5e1f-f8f0-4a62-a95b-cab6a1e6cc4c" providerId="ADAL" clId="{1FE687E3-D63D-408B-9542-67F804CFD4F7}" dt="2023-09-07T19:10:44.835" v="14" actId="478"/>
            <ac:picMkLst>
              <pc:docMk/>
              <pc:sldMasterMk cId="3074391400" sldId="2147483660"/>
              <pc:sldLayoutMk cId="785800039" sldId="2147483667"/>
              <ac:picMk id="5" creationId="{3AF74D26-B3E9-5846-BF9C-66B2674F2C15}"/>
            </ac:picMkLst>
          </pc:picChg>
        </pc:sldLayoutChg>
        <pc:sldLayoutChg chg="delSp del mod setBg">
          <pc:chgData name="Rodriguez, Tobias E" userId="a83f5e1f-f8f0-4a62-a95b-cab6a1e6cc4c" providerId="ADAL" clId="{1FE687E3-D63D-408B-9542-67F804CFD4F7}" dt="2023-09-07T20:30:36.561" v="1342" actId="2696"/>
          <pc:sldLayoutMkLst>
            <pc:docMk/>
            <pc:sldMasterMk cId="3074391400" sldId="2147483660"/>
            <pc:sldLayoutMk cId="1454965110" sldId="2147483668"/>
          </pc:sldLayoutMkLst>
          <pc:picChg chg="del">
            <ac:chgData name="Rodriguez, Tobias E" userId="a83f5e1f-f8f0-4a62-a95b-cab6a1e6cc4c" providerId="ADAL" clId="{1FE687E3-D63D-408B-9542-67F804CFD4F7}" dt="2023-09-07T19:10:47.489" v="15" actId="478"/>
            <ac:picMkLst>
              <pc:docMk/>
              <pc:sldMasterMk cId="3074391400" sldId="2147483660"/>
              <pc:sldLayoutMk cId="1454965110" sldId="2147483668"/>
              <ac:picMk id="10" creationId="{8C0BA991-80B8-1345-97A6-181C5E164788}"/>
            </ac:picMkLst>
          </pc:picChg>
        </pc:sldLayoutChg>
        <pc:sldLayoutChg chg="del setBg">
          <pc:chgData name="Rodriguez, Tobias E" userId="a83f5e1f-f8f0-4a62-a95b-cab6a1e6cc4c" providerId="ADAL" clId="{1FE687E3-D63D-408B-9542-67F804CFD4F7}" dt="2023-09-07T19:10:50.576" v="16" actId="2696"/>
          <pc:sldLayoutMkLst>
            <pc:docMk/>
            <pc:sldMasterMk cId="3074391400" sldId="2147483660"/>
            <pc:sldLayoutMk cId="3085881625" sldId="2147483669"/>
          </pc:sldLayoutMkLst>
        </pc:sldLayoutChg>
        <pc:sldLayoutChg chg="delSp del mod setBg">
          <pc:chgData name="Rodriguez, Tobias E" userId="a83f5e1f-f8f0-4a62-a95b-cab6a1e6cc4c" providerId="ADAL" clId="{1FE687E3-D63D-408B-9542-67F804CFD4F7}" dt="2023-09-07T20:30:44.845" v="1344" actId="2696"/>
          <pc:sldLayoutMkLst>
            <pc:docMk/>
            <pc:sldMasterMk cId="3074391400" sldId="2147483660"/>
            <pc:sldLayoutMk cId="141824072" sldId="2147483670"/>
          </pc:sldLayoutMkLst>
          <pc:picChg chg="del">
            <ac:chgData name="Rodriguez, Tobias E" userId="a83f5e1f-f8f0-4a62-a95b-cab6a1e6cc4c" providerId="ADAL" clId="{1FE687E3-D63D-408B-9542-67F804CFD4F7}" dt="2023-09-07T20:30:43.338" v="1343" actId="478"/>
            <ac:picMkLst>
              <pc:docMk/>
              <pc:sldMasterMk cId="3074391400" sldId="2147483660"/>
              <pc:sldLayoutMk cId="141824072" sldId="2147483670"/>
              <ac:picMk id="7" creationId="{A3C19F0C-2525-F24C-A176-9016BC47CDE2}"/>
            </ac:picMkLst>
          </pc:picChg>
        </pc:sldLayoutChg>
        <pc:sldLayoutChg chg="del setBg">
          <pc:chgData name="Rodriguez, Tobias E" userId="a83f5e1f-f8f0-4a62-a95b-cab6a1e6cc4c" providerId="ADAL" clId="{1FE687E3-D63D-408B-9542-67F804CFD4F7}" dt="2023-09-07T19:10:52.515" v="17" actId="2696"/>
          <pc:sldLayoutMkLst>
            <pc:docMk/>
            <pc:sldMasterMk cId="3074391400" sldId="2147483660"/>
            <pc:sldLayoutMk cId="4281424239" sldId="2147483671"/>
          </pc:sldLayoutMkLst>
        </pc:sldLayoutChg>
        <pc:sldLayoutChg chg="setBg">
          <pc:chgData name="Rodriguez, Tobias E" userId="a83f5e1f-f8f0-4a62-a95b-cab6a1e6cc4c" providerId="ADAL" clId="{1FE687E3-D63D-408B-9542-67F804CFD4F7}" dt="2023-09-07T19:09:29.777" v="5"/>
          <pc:sldLayoutMkLst>
            <pc:docMk/>
            <pc:sldMasterMk cId="3074391400" sldId="2147483660"/>
            <pc:sldLayoutMk cId="68811245" sldId="2147483672"/>
          </pc:sldLayoutMkLst>
        </pc:sldLayoutChg>
        <pc:sldLayoutChg chg="setBg">
          <pc:chgData name="Rodriguez, Tobias E" userId="a83f5e1f-f8f0-4a62-a95b-cab6a1e6cc4c" providerId="ADAL" clId="{1FE687E3-D63D-408B-9542-67F804CFD4F7}" dt="2023-09-07T19:09:29.777" v="5"/>
          <pc:sldLayoutMkLst>
            <pc:docMk/>
            <pc:sldMasterMk cId="3074391400" sldId="2147483660"/>
            <pc:sldLayoutMk cId="2782394865" sldId="2147483673"/>
          </pc:sldLayoutMkLst>
        </pc:sldLayoutChg>
      </pc:sldMasterChg>
      <pc:sldMasterChg chg="modSp del setBg delSldLayout modSldLayout">
        <pc:chgData name="Rodriguez, Tobias E" userId="a83f5e1f-f8f0-4a62-a95b-cab6a1e6cc4c" providerId="ADAL" clId="{1FE687E3-D63D-408B-9542-67F804CFD4F7}" dt="2023-09-07T19:36:17.230" v="180" actId="700"/>
        <pc:sldMasterMkLst>
          <pc:docMk/>
          <pc:sldMasterMk cId="329262971" sldId="2147483674"/>
        </pc:sldMasterMkLst>
        <pc:sldLayoutChg chg="delSp del mod setBg">
          <pc:chgData name="Rodriguez, Tobias E" userId="a83f5e1f-f8f0-4a62-a95b-cab6a1e6cc4c" providerId="ADAL" clId="{1FE687E3-D63D-408B-9542-67F804CFD4F7}" dt="2023-09-07T19:36:17.230" v="180" actId="700"/>
          <pc:sldLayoutMkLst>
            <pc:docMk/>
            <pc:sldMasterMk cId="329262971" sldId="2147483674"/>
            <pc:sldLayoutMk cId="81908777" sldId="2147483675"/>
          </pc:sldLayoutMkLst>
          <pc:spChg chg="del">
            <ac:chgData name="Rodriguez, Tobias E" userId="a83f5e1f-f8f0-4a62-a95b-cab6a1e6cc4c" providerId="ADAL" clId="{1FE687E3-D63D-408B-9542-67F804CFD4F7}" dt="2023-09-07T19:10:05.346" v="6" actId="478"/>
            <ac:spMkLst>
              <pc:docMk/>
              <pc:sldMasterMk cId="329262971" sldId="2147483674"/>
              <pc:sldLayoutMk cId="81908777" sldId="2147483675"/>
              <ac:spMk id="6" creationId="{00000000-0000-0000-0000-000000000000}"/>
            </ac:spMkLst>
          </pc:spChg>
        </pc:sldLayoutChg>
        <pc:sldLayoutChg chg="delSp del mod setBg">
          <pc:chgData name="Rodriguez, Tobias E" userId="a83f5e1f-f8f0-4a62-a95b-cab6a1e6cc4c" providerId="ADAL" clId="{1FE687E3-D63D-408B-9542-67F804CFD4F7}" dt="2023-09-07T19:11:01.815" v="19" actId="2696"/>
          <pc:sldLayoutMkLst>
            <pc:docMk/>
            <pc:sldMasterMk cId="329262971" sldId="2147483674"/>
            <pc:sldLayoutMk cId="3975188910" sldId="2147483676"/>
          </pc:sldLayoutMkLst>
          <pc:picChg chg="del">
            <ac:chgData name="Rodriguez, Tobias E" userId="a83f5e1f-f8f0-4a62-a95b-cab6a1e6cc4c" providerId="ADAL" clId="{1FE687E3-D63D-408B-9542-67F804CFD4F7}" dt="2023-09-07T19:11:00.987" v="18" actId="478"/>
            <ac:picMkLst>
              <pc:docMk/>
              <pc:sldMasterMk cId="329262971" sldId="2147483674"/>
              <pc:sldLayoutMk cId="3975188910" sldId="2147483676"/>
              <ac:picMk id="9" creationId="{0B624C5C-61F2-3446-B2F1-A0DC7555F20C}"/>
            </ac:picMkLst>
          </pc:picChg>
        </pc:sldLayoutChg>
        <pc:sldLayoutChg chg="del setBg">
          <pc:chgData name="Rodriguez, Tobias E" userId="a83f5e1f-f8f0-4a62-a95b-cab6a1e6cc4c" providerId="ADAL" clId="{1FE687E3-D63D-408B-9542-67F804CFD4F7}" dt="2023-09-07T19:36:17.230" v="180" actId="700"/>
          <pc:sldLayoutMkLst>
            <pc:docMk/>
            <pc:sldMasterMk cId="329262971" sldId="2147483674"/>
            <pc:sldLayoutMk cId="205401423" sldId="2147483677"/>
          </pc:sldLayoutMkLst>
        </pc:sldLayoutChg>
        <pc:sldLayoutChg chg="del setBg">
          <pc:chgData name="Rodriguez, Tobias E" userId="a83f5e1f-f8f0-4a62-a95b-cab6a1e6cc4c" providerId="ADAL" clId="{1FE687E3-D63D-408B-9542-67F804CFD4F7}" dt="2023-09-07T19:11:06.470" v="20" actId="2696"/>
          <pc:sldLayoutMkLst>
            <pc:docMk/>
            <pc:sldMasterMk cId="329262971" sldId="2147483674"/>
            <pc:sldLayoutMk cId="4244085216" sldId="2147483678"/>
          </pc:sldLayoutMkLst>
        </pc:sldLayoutChg>
        <pc:sldLayoutChg chg="del setBg">
          <pc:chgData name="Rodriguez, Tobias E" userId="a83f5e1f-f8f0-4a62-a95b-cab6a1e6cc4c" providerId="ADAL" clId="{1FE687E3-D63D-408B-9542-67F804CFD4F7}" dt="2023-09-07T19:11:08.935" v="21" actId="2696"/>
          <pc:sldLayoutMkLst>
            <pc:docMk/>
            <pc:sldMasterMk cId="329262971" sldId="2147483674"/>
            <pc:sldLayoutMk cId="3774234252" sldId="2147483679"/>
          </pc:sldLayoutMkLst>
        </pc:sldLayoutChg>
        <pc:sldLayoutChg chg="del setBg">
          <pc:chgData name="Rodriguez, Tobias E" userId="a83f5e1f-f8f0-4a62-a95b-cab6a1e6cc4c" providerId="ADAL" clId="{1FE687E3-D63D-408B-9542-67F804CFD4F7}" dt="2023-09-07T19:11:16.787" v="25" actId="2696"/>
          <pc:sldLayoutMkLst>
            <pc:docMk/>
            <pc:sldMasterMk cId="329262971" sldId="2147483674"/>
            <pc:sldLayoutMk cId="3347542805" sldId="2147483680"/>
          </pc:sldLayoutMkLst>
        </pc:sldLayoutChg>
        <pc:sldLayoutChg chg="del setBg">
          <pc:chgData name="Rodriguez, Tobias E" userId="a83f5e1f-f8f0-4a62-a95b-cab6a1e6cc4c" providerId="ADAL" clId="{1FE687E3-D63D-408B-9542-67F804CFD4F7}" dt="2023-09-07T19:11:14.944" v="24" actId="2696"/>
          <pc:sldLayoutMkLst>
            <pc:docMk/>
            <pc:sldMasterMk cId="329262971" sldId="2147483674"/>
            <pc:sldLayoutMk cId="648682996" sldId="2147483681"/>
          </pc:sldLayoutMkLst>
        </pc:sldLayoutChg>
        <pc:sldLayoutChg chg="del setBg">
          <pc:chgData name="Rodriguez, Tobias E" userId="a83f5e1f-f8f0-4a62-a95b-cab6a1e6cc4c" providerId="ADAL" clId="{1FE687E3-D63D-408B-9542-67F804CFD4F7}" dt="2023-09-07T19:11:12.103" v="22" actId="2696"/>
          <pc:sldLayoutMkLst>
            <pc:docMk/>
            <pc:sldMasterMk cId="329262971" sldId="2147483674"/>
            <pc:sldLayoutMk cId="995283140" sldId="2147483682"/>
          </pc:sldLayoutMkLst>
        </pc:sldLayoutChg>
        <pc:sldLayoutChg chg="del setBg">
          <pc:chgData name="Rodriguez, Tobias E" userId="a83f5e1f-f8f0-4a62-a95b-cab6a1e6cc4c" providerId="ADAL" clId="{1FE687E3-D63D-408B-9542-67F804CFD4F7}" dt="2023-09-07T19:11:13.757" v="23" actId="2696"/>
          <pc:sldLayoutMkLst>
            <pc:docMk/>
            <pc:sldMasterMk cId="329262971" sldId="2147483674"/>
            <pc:sldLayoutMk cId="3506870556" sldId="2147483683"/>
          </pc:sldLayoutMkLst>
        </pc:sldLayoutChg>
      </pc:sldMasterChg>
    </pc:docChg>
  </pc:docChgLst>
  <pc:docChgLst>
    <pc:chgData name="Rodriguez, Tobias E" userId="a83f5e1f-f8f0-4a62-a95b-cab6a1e6cc4c" providerId="ADAL" clId="{0B4EDAE2-0717-42EE-BDA3-04DA3DC2B8C5}"/>
    <pc:docChg chg="undo redo custSel addSld modSld">
      <pc:chgData name="Rodriguez, Tobias E" userId="a83f5e1f-f8f0-4a62-a95b-cab6a1e6cc4c" providerId="ADAL" clId="{0B4EDAE2-0717-42EE-BDA3-04DA3DC2B8C5}" dt="2023-09-12T15:30:52.771" v="89" actId="1076"/>
      <pc:docMkLst>
        <pc:docMk/>
      </pc:docMkLst>
      <pc:sldChg chg="addSp modSp mod">
        <pc:chgData name="Rodriguez, Tobias E" userId="a83f5e1f-f8f0-4a62-a95b-cab6a1e6cc4c" providerId="ADAL" clId="{0B4EDAE2-0717-42EE-BDA3-04DA3DC2B8C5}" dt="2023-09-12T15:30:52.771" v="89" actId="1076"/>
        <pc:sldMkLst>
          <pc:docMk/>
          <pc:sldMk cId="2075859649" sldId="617"/>
        </pc:sldMkLst>
        <pc:spChg chg="add mod">
          <ac:chgData name="Rodriguez, Tobias E" userId="a83f5e1f-f8f0-4a62-a95b-cab6a1e6cc4c" providerId="ADAL" clId="{0B4EDAE2-0717-42EE-BDA3-04DA3DC2B8C5}" dt="2023-09-12T15:30:52.771" v="89" actId="1076"/>
          <ac:spMkLst>
            <pc:docMk/>
            <pc:sldMk cId="2075859649" sldId="617"/>
            <ac:spMk id="4" creationId="{545E57D7-9D52-CC78-232A-CAF9DE2EA806}"/>
          </ac:spMkLst>
        </pc:spChg>
      </pc:sldChg>
      <pc:sldChg chg="modSp new mod modNotesTx">
        <pc:chgData name="Rodriguez, Tobias E" userId="a83f5e1f-f8f0-4a62-a95b-cab6a1e6cc4c" providerId="ADAL" clId="{0B4EDAE2-0717-42EE-BDA3-04DA3DC2B8C5}" dt="2023-09-12T15:29:53.051" v="81"/>
        <pc:sldMkLst>
          <pc:docMk/>
          <pc:sldMk cId="3285669875" sldId="620"/>
        </pc:sldMkLst>
        <pc:spChg chg="mod">
          <ac:chgData name="Rodriguez, Tobias E" userId="a83f5e1f-f8f0-4a62-a95b-cab6a1e6cc4c" providerId="ADAL" clId="{0B4EDAE2-0717-42EE-BDA3-04DA3DC2B8C5}" dt="2023-09-12T15:28:03.040" v="62" actId="20577"/>
          <ac:spMkLst>
            <pc:docMk/>
            <pc:sldMk cId="3285669875" sldId="620"/>
            <ac:spMk id="2" creationId="{BD8FE377-FCD2-D908-3E7A-026A290BA6E7}"/>
          </ac:spMkLst>
        </pc:spChg>
        <pc:spChg chg="mod">
          <ac:chgData name="Rodriguez, Tobias E" userId="a83f5e1f-f8f0-4a62-a95b-cab6a1e6cc4c" providerId="ADAL" clId="{0B4EDAE2-0717-42EE-BDA3-04DA3DC2B8C5}" dt="2023-09-12T15:29:37.597" v="80" actId="255"/>
          <ac:spMkLst>
            <pc:docMk/>
            <pc:sldMk cId="3285669875" sldId="620"/>
            <ac:spMk id="3" creationId="{616758F5-3FD4-9248-C4B0-41BEDD0320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0EB294F-7AA8-0C48-883B-228BCD4E5DD5}" type="datetimeFigureOut">
              <a:rPr lang="en-US" smtClean="0"/>
              <a:t>9/12/2023</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A2F2A3-7A87-492C-85DD-5B001AB4BA7E}" type="datetimeFigureOut">
              <a:rPr lang="en-US" smtClean="0"/>
              <a:t>9/12/2023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F65B63-7506-4AD0-876C-828E9A6FE9C2}" type="slidenum">
              <a:rPr lang="en-US" smtClean="0"/>
              <a:t>‹#›</a:t>
            </a:fld>
            <a:endParaRPr lang="en-US"/>
          </a:p>
        </p:txBody>
      </p:sp>
    </p:spTree>
    <p:extLst>
      <p:ext uri="{BB962C8B-B14F-4D97-AF65-F5344CB8AC3E}">
        <p14:creationId xmlns:p14="http://schemas.microsoft.com/office/powerpoint/2010/main" val="355559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rovost.pitt.edu/sites/default/files/TATFGSAPolicyStatement.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ovost.pitt.edu/sites/default/files/GSRPolicyStatement.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rovost.pitt.edu/sites/default/files/TATFGSAPolicyStatement.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provost.pitt.edu/sites/default/files/GSRPolicyStatement.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ovost.pitt.edu/priorities/year-pit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itt.infoready4.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F65B63-7506-4AD0-876C-828E9A6FE9C2}" type="slidenum">
              <a:rPr lang="en-US" smtClean="0"/>
              <a:t>1</a:t>
            </a:fld>
            <a:endParaRPr lang="en-US"/>
          </a:p>
        </p:txBody>
      </p:sp>
    </p:spTree>
    <p:extLst>
      <p:ext uri="{BB962C8B-B14F-4D97-AF65-F5344CB8AC3E}">
        <p14:creationId xmlns:p14="http://schemas.microsoft.com/office/powerpoint/2010/main" val="11194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a:t>Support by Department Chairs or Deans</a:t>
            </a:r>
            <a:r>
              <a:rPr lang="en-US" sz="1200"/>
              <a:t>:  Credible efforts at building cross-disciplinary teams that can tackle large-scale research efforts require administrative support.  Applications must include a letter of support from the Dean or Department chair of the team lead offering appropriate in-kind administrative support. </a:t>
            </a:r>
            <a:endParaRPr lang="en-US" sz="1200">
              <a:cs typeface="Calibri" panose="020F0502020204030204"/>
            </a:endParaRPr>
          </a:p>
          <a:p>
            <a:endParaRPr lang="en-US"/>
          </a:p>
          <a:p>
            <a:r>
              <a:rPr lang="en-US"/>
              <a:t>From FAQ:</a:t>
            </a:r>
          </a:p>
          <a:p>
            <a:r>
              <a:rPr lang="en-US" sz="1200" b="1" i="1" u="none" strike="noStrike" kern="1200" baseline="0">
                <a:solidFill>
                  <a:schemeClr val="tx1"/>
                </a:solidFill>
                <a:latin typeface="+mn-lt"/>
                <a:ea typeface="+mn-ea"/>
                <a:cs typeface="+mn-cs"/>
              </a:rPr>
              <a:t>Can you give me any information about creating a budget for a Pitt Momentum Funds project? Does everything work the same way as if I wrote an external grant (concerning fringe rates, indirect costs, etc.)?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prepare your budget for the Pitt Momentum Funds as if you were writing an external grant. One exception: there are no indirect costs. The budget template includes fields for you to input various budget categories and has information about current fringe rates. If you have further budget questions, please coordinate with your department’s grants administrator. </a:t>
            </a:r>
          </a:p>
          <a:p>
            <a:r>
              <a:rPr lang="en-US" sz="1200" b="1" i="1" u="none" strike="noStrike" kern="1200" baseline="0">
                <a:solidFill>
                  <a:schemeClr val="tx1"/>
                </a:solidFill>
                <a:latin typeface="+mn-lt"/>
                <a:ea typeface="+mn-ea"/>
                <a:cs typeface="+mn-cs"/>
              </a:rPr>
              <a:t>How can Pitt Momentum Funds be spent?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Funds can be used to hire temporary workers, travel, capital purchases or other acquisition of materials, consulting or other technical support, software and other expenses needed to successfully implement the project. A listing of budget elements is available in the budget template. Momentum Funds awards cannot be used to support or supplement salaries for either Pitt faculty or external co-investigators; neither are the funds intended to be used to hire new staff. Award funds must be expended in accordance with University policy. Supplemental, overtime and temporary wages are subject to tax reporting and withholding but are not eligible for defined contribution deductions or matching. </a:t>
            </a:r>
          </a:p>
          <a:p>
            <a:r>
              <a:rPr lang="en-US" sz="1200" b="0" i="0" u="none" strike="noStrike" kern="1200" baseline="0">
                <a:solidFill>
                  <a:schemeClr val="tx1"/>
                </a:solidFill>
                <a:latin typeface="+mn-lt"/>
                <a:ea typeface="+mn-ea"/>
                <a:cs typeface="+mn-cs"/>
              </a:rPr>
              <a:t>Seeding Grant awards cannot be used for travel to meetings or conferences (although travel for research purposes, such as visits to archive, is permitted); computer equipment is not given priority. Teaming and Scaling awards are not intended to be used to extend existing, externally funded projects or for projects with preliminary results sufficient to obtain funding from external agencies (e.g., NIH, NSF). </a:t>
            </a:r>
          </a:p>
          <a:p>
            <a:r>
              <a:rPr lang="en-US" sz="1200" b="1" i="1" u="none" strike="noStrike" kern="1200" baseline="0">
                <a:solidFill>
                  <a:schemeClr val="tx1"/>
                </a:solidFill>
                <a:latin typeface="+mn-lt"/>
                <a:ea typeface="+mn-ea"/>
                <a:cs typeface="+mn-cs"/>
              </a:rPr>
              <a:t>Can Pitt Momentum Funds be used to support a conference?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Not if that is the sole purpose of the request. Humanities and Social Science Faculty in the Dietrich School of Arts &amp; Sciences who are seeking to fund conferences in support of faculty scholarship should apply to the Humanities and Social Science Research Fund in the Dietrich School. </a:t>
            </a:r>
          </a:p>
          <a:p>
            <a:r>
              <a:rPr lang="en-US" sz="1200" b="1" i="1" u="none" strike="noStrike" kern="1200" baseline="0">
                <a:solidFill>
                  <a:schemeClr val="tx1"/>
                </a:solidFill>
                <a:latin typeface="+mn-lt"/>
                <a:ea typeface="+mn-ea"/>
                <a:cs typeface="+mn-cs"/>
              </a:rPr>
              <a:t>Graduate Student tuition remission/benefits are calculated at 50% of Graduate Student salaries but I'm paying graduate students by the hour. Should I be adding anything to that?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No, you will not need to add anything to that. You can double-check with your department's business administrator, which may be helpful in general as you prepare your budget. </a:t>
            </a:r>
          </a:p>
          <a:p>
            <a:r>
              <a:rPr lang="en-US" sz="1200" b="1" i="1" u="none" strike="noStrike" kern="1200" baseline="0">
                <a:solidFill>
                  <a:schemeClr val="tx1"/>
                </a:solidFill>
                <a:latin typeface="+mn-lt"/>
                <a:ea typeface="+mn-ea"/>
                <a:cs typeface="+mn-cs"/>
              </a:rPr>
              <a:t>Can Pitt Momentum Funds be used for administrative support (e.g., project coordinator salary support) for the proposed project?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the funds can be used to support a student worker, a temporary worker or a consultant. No new staff members should be hired with Pitt Momentum Funds. Supplemental, overtime and temporary wages are subject to tax reporting and withholding but are not eligible for defined contribution deductions or matching. Because credible efforts at building cross-disciplinary teams that can tackle large-scale research efforts require administrative support, applications for Teaming and Scaling grants must include a letter from the dean or department chair of the team lead offering at least some in-kind administrative support. </a:t>
            </a:r>
          </a:p>
          <a:p>
            <a:r>
              <a:rPr lang="en-US" sz="1200" b="1" i="1" u="none" strike="noStrike" kern="1200" baseline="0">
                <a:solidFill>
                  <a:schemeClr val="tx1"/>
                </a:solidFill>
                <a:latin typeface="+mn-lt"/>
                <a:ea typeface="+mn-ea"/>
                <a:cs typeface="+mn-cs"/>
              </a:rPr>
              <a:t>Can Pitt Momentum Funds be used to pay students for project work?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within University guidelines. </a:t>
            </a:r>
            <a:r>
              <a:rPr lang="en-US" sz="1800" u="sng">
                <a:solidFill>
                  <a:srgbClr val="0563C1"/>
                </a:solidFill>
                <a:effectLst/>
                <a:latin typeface="Calibri" panose="020F0502020204030204" pitchFamily="34" charset="0"/>
                <a:ea typeface="Calibri" panose="020F0502020204030204" pitchFamily="34" charset="0"/>
                <a:hlinkClick r:id="rId3"/>
              </a:rPr>
              <a:t>GSA</a:t>
            </a:r>
            <a:r>
              <a:rPr lang="en-US" sz="1800">
                <a:effectLst/>
                <a:latin typeface="Calibri" panose="020F0502020204030204" pitchFamily="34" charset="0"/>
                <a:ea typeface="Calibri" panose="020F0502020204030204" pitchFamily="34" charset="0"/>
              </a:rPr>
              <a:t>/</a:t>
            </a:r>
            <a:r>
              <a:rPr lang="en-US" sz="1800" u="sng">
                <a:solidFill>
                  <a:srgbClr val="0563C1"/>
                </a:solidFill>
                <a:effectLst/>
                <a:latin typeface="Calibri" panose="020F0502020204030204" pitchFamily="34" charset="0"/>
                <a:ea typeface="Calibri" panose="020F0502020204030204" pitchFamily="34" charset="0"/>
                <a:hlinkClick r:id="rId4"/>
              </a:rPr>
              <a:t>GSR</a:t>
            </a:r>
            <a:r>
              <a:rPr lang="en-US" sz="1800">
                <a:effectLst/>
                <a:latin typeface="Calibri" panose="020F0502020204030204" pitchFamily="34" charset="0"/>
                <a:ea typeface="Calibri" panose="020F0502020204030204" pitchFamily="34" charset="0"/>
              </a:rPr>
              <a:t> policies</a:t>
            </a:r>
            <a:endParaRPr lang="en-US" sz="1200" b="0" i="0" u="none" strike="noStrike" kern="1200" baseline="0">
              <a:solidFill>
                <a:schemeClr val="tx1"/>
              </a:solidFill>
              <a:latin typeface="+mn-lt"/>
              <a:ea typeface="+mn-ea"/>
              <a:cs typeface="+mn-cs"/>
            </a:endParaRPr>
          </a:p>
          <a:p>
            <a:r>
              <a:rPr lang="en-US" sz="1200" b="1" i="1" u="none" strike="noStrike" kern="1200" baseline="0">
                <a:solidFill>
                  <a:schemeClr val="tx1"/>
                </a:solidFill>
                <a:latin typeface="+mn-lt"/>
                <a:ea typeface="+mn-ea"/>
                <a:cs typeface="+mn-cs"/>
              </a:rPr>
              <a:t>Can Pitt Momentum Funds be used to compensate for people who are external to Pitt?</a:t>
            </a:r>
          </a:p>
          <a:p>
            <a:r>
              <a:rPr lang="en-US" sz="1200" b="0" i="0" u="none" strike="noStrike" kern="1200" baseline="0">
                <a:solidFill>
                  <a:schemeClr val="tx1"/>
                </a:solidFill>
                <a:latin typeface="+mn-lt"/>
                <a:ea typeface="+mn-ea"/>
                <a:cs typeface="+mn-cs"/>
              </a:rPr>
              <a:t>his is permissible for a professional services contract that complies with University purchasing policies. Expenses incurred would be included in the contract and paid via invoice. Momentum Funds awards cannot be used to support or supplement salaries for either Pitt faculty or external co-investigators. </a:t>
            </a:r>
          </a:p>
          <a:p>
            <a:r>
              <a:rPr lang="en-US" sz="1200" b="1" i="1" u="none" strike="noStrike" kern="1200" baseline="0">
                <a:solidFill>
                  <a:schemeClr val="tx1"/>
                </a:solidFill>
                <a:latin typeface="+mn-lt"/>
                <a:ea typeface="+mn-ea"/>
                <a:cs typeface="+mn-cs"/>
              </a:rPr>
              <a:t>Do we need to follow University policy regarding all purchases?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Per University purchasing policies, University-wide contracted suppliers must be used when available. Purchases from other suppliers and service providers must comply with the University’s competitive bidding and directed or sole source policy. </a:t>
            </a:r>
          </a:p>
          <a:p>
            <a:r>
              <a:rPr lang="en-US" sz="1200" b="1" i="1" u="none" strike="noStrike" kern="1200" baseline="0">
                <a:solidFill>
                  <a:schemeClr val="tx1"/>
                </a:solidFill>
                <a:latin typeface="+mn-lt"/>
                <a:ea typeface="+mn-ea"/>
                <a:cs typeface="+mn-cs"/>
              </a:rPr>
              <a:t>Could we establish a postdoctoral fellowship under this grant?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No. Given the short duration of the Pitt Momentum Funds projects, the creation of a postdoctoral fellowship would not be feasible. Partial support for a postdoc may make sense in the context of a Scaling Grant. </a:t>
            </a:r>
          </a:p>
          <a:p>
            <a:r>
              <a:rPr lang="en-US" sz="1200" b="1" i="1" u="none" strike="noStrike" kern="1200" baseline="0">
                <a:solidFill>
                  <a:schemeClr val="tx1"/>
                </a:solidFill>
                <a:latin typeface="+mn-lt"/>
                <a:ea typeface="+mn-ea"/>
                <a:cs typeface="+mn-cs"/>
              </a:rPr>
              <a:t>Can funds be used to pay for professional services from another Pitt organization, such as the Center for Teaching and Learning?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And it may be helpful to look into services offered through the University Center for International Studies (UCIS) for travel or translation support, and the University Center for Social &amp; Urban Research (UCSUR) for data and statistical support. </a:t>
            </a:r>
          </a:p>
          <a:p>
            <a:r>
              <a:rPr lang="en-US" sz="1200" b="1" i="1" u="none" strike="noStrike" kern="1200" baseline="0">
                <a:solidFill>
                  <a:schemeClr val="tx1"/>
                </a:solidFill>
                <a:latin typeface="+mn-lt"/>
                <a:ea typeface="+mn-ea"/>
                <a:cs typeface="+mn-cs"/>
              </a:rPr>
              <a:t>Is there a limit on what fraction of the budget can be used for external to Pitt consultation or services?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No. There are no designated budget percentage requirements based on expense type. </a:t>
            </a:r>
          </a:p>
          <a:p>
            <a:r>
              <a:rPr lang="en-US" sz="1200" b="1" i="1" u="none" strike="noStrike" kern="1200" baseline="0">
                <a:solidFill>
                  <a:schemeClr val="tx1"/>
                </a:solidFill>
                <a:latin typeface="+mn-lt"/>
                <a:ea typeface="+mn-ea"/>
                <a:cs typeface="+mn-cs"/>
              </a:rPr>
              <a:t>Does this program allow to budget for instruments, such as a microscope?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adhering to University policies. </a:t>
            </a:r>
          </a:p>
          <a:p>
            <a:r>
              <a:rPr lang="en-US" sz="1200" b="1" i="1" u="none" strike="noStrike" kern="1200" baseline="0">
                <a:solidFill>
                  <a:schemeClr val="tx1"/>
                </a:solidFill>
                <a:latin typeface="+mn-lt"/>
                <a:ea typeface="+mn-ea"/>
                <a:cs typeface="+mn-cs"/>
              </a:rPr>
              <a:t>Can we use these funds for student housing?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No. </a:t>
            </a:r>
          </a:p>
          <a:p>
            <a:r>
              <a:rPr lang="en-US" sz="1200" b="1" i="1" u="none" strike="noStrike" kern="1200" baseline="0">
                <a:solidFill>
                  <a:schemeClr val="tx1"/>
                </a:solidFill>
                <a:latin typeface="+mn-lt"/>
                <a:ea typeface="+mn-ea"/>
                <a:cs typeface="+mn-cs"/>
              </a:rPr>
              <a:t>Can we use these funds for student travel (to/from campus and for participation in national-scale conferences to report their results)?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Funds may be requested for travel. </a:t>
            </a:r>
          </a:p>
          <a:p>
            <a:r>
              <a:rPr lang="en-US" sz="1200" b="1" i="1" u="none" strike="noStrike" kern="1200" baseline="0">
                <a:solidFill>
                  <a:schemeClr val="tx1"/>
                </a:solidFill>
                <a:latin typeface="+mn-lt"/>
                <a:ea typeface="+mn-ea"/>
                <a:cs typeface="+mn-cs"/>
              </a:rPr>
              <a:t>Can we use these funds for research materials and supplies?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adhering to University policies. </a:t>
            </a:r>
          </a:p>
          <a:p>
            <a:r>
              <a:rPr lang="en-US" sz="1200" b="1" i="1" u="none" strike="noStrike" kern="1200" baseline="0">
                <a:solidFill>
                  <a:schemeClr val="tx1"/>
                </a:solidFill>
                <a:latin typeface="+mn-lt"/>
                <a:ea typeface="+mn-ea"/>
                <a:cs typeface="+mn-cs"/>
              </a:rPr>
              <a:t>Can we use these funds for socialization activities?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but you would need to demonstrate why this is an integral part of the work outlined in the application. In addition, business entertainment expenses must comply with University policies. </a:t>
            </a:r>
          </a:p>
          <a:p>
            <a:r>
              <a:rPr lang="en-US" sz="1200" b="1" i="1" u="none" strike="noStrike" kern="1200" baseline="0">
                <a:solidFill>
                  <a:schemeClr val="tx1"/>
                </a:solidFill>
                <a:latin typeface="+mn-lt"/>
                <a:ea typeface="+mn-ea"/>
                <a:cs typeface="+mn-cs"/>
              </a:rPr>
              <a:t>What, if any, expectations exist for in-kind contributions?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There is no set percentage or dollar amount for unit level support/matching funds. However, it will be considered a positive attribute if units are willing to commit some type of support for a proposed project. This information can be included in your budget. Applications for Teaming and Scaling grants must include a letter from the dean or department chair of the team lead offering an appropriate level of in-kind administrative support. </a:t>
            </a:r>
          </a:p>
          <a:p>
            <a:r>
              <a:rPr lang="en-US" sz="1200" b="1" i="1" u="none" strike="noStrike" kern="1200" baseline="0">
                <a:solidFill>
                  <a:schemeClr val="tx1"/>
                </a:solidFill>
                <a:latin typeface="+mn-lt"/>
                <a:ea typeface="+mn-ea"/>
                <a:cs typeface="+mn-cs"/>
              </a:rPr>
              <a:t>Can we claim contributions from our partners (meeting space and catering funds, for example) as matching funds?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a:t>
            </a:r>
            <a:endParaRPr lang="en-US" sz="1200" b="1" i="1"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3F65B63-7506-4AD0-876C-828E9A6FE9C2}" type="slidenum">
              <a:rPr lang="en-US" smtClean="0"/>
              <a:t>13</a:t>
            </a:fld>
            <a:endParaRPr lang="en-US"/>
          </a:p>
        </p:txBody>
      </p:sp>
    </p:spTree>
    <p:extLst>
      <p:ext uri="{BB962C8B-B14F-4D97-AF65-F5344CB8AC3E}">
        <p14:creationId xmlns:p14="http://schemas.microsoft.com/office/powerpoint/2010/main" val="172283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a:solidFill>
                  <a:schemeClr val="tx1"/>
                </a:solidFill>
                <a:latin typeface="+mn-lt"/>
                <a:ea typeface="+mn-ea"/>
                <a:cs typeface="+mn-cs"/>
              </a:rPr>
              <a:t>Can Pitt Momentum Funds be used to pay students for project work?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within University guidelines. </a:t>
            </a:r>
            <a:r>
              <a:rPr lang="en-US" sz="1800" u="sng">
                <a:solidFill>
                  <a:srgbClr val="0563C1"/>
                </a:solidFill>
                <a:effectLst/>
                <a:latin typeface="Calibri" panose="020F0502020204030204" pitchFamily="34" charset="0"/>
                <a:ea typeface="Calibri" panose="020F0502020204030204" pitchFamily="34" charset="0"/>
                <a:hlinkClick r:id="rId3"/>
              </a:rPr>
              <a:t>GSA</a:t>
            </a:r>
            <a:r>
              <a:rPr lang="en-US" sz="1800">
                <a:effectLst/>
                <a:latin typeface="Calibri" panose="020F0502020204030204" pitchFamily="34" charset="0"/>
                <a:ea typeface="Calibri" panose="020F0502020204030204" pitchFamily="34" charset="0"/>
              </a:rPr>
              <a:t>/</a:t>
            </a:r>
            <a:r>
              <a:rPr lang="en-US" sz="1800" u="sng">
                <a:solidFill>
                  <a:srgbClr val="0563C1"/>
                </a:solidFill>
                <a:effectLst/>
                <a:latin typeface="Calibri" panose="020F0502020204030204" pitchFamily="34" charset="0"/>
                <a:ea typeface="Calibri" panose="020F0502020204030204" pitchFamily="34" charset="0"/>
                <a:hlinkClick r:id="rId4"/>
              </a:rPr>
              <a:t>GSR</a:t>
            </a:r>
            <a:r>
              <a:rPr lang="en-US" sz="1800">
                <a:effectLst/>
                <a:latin typeface="Calibri" panose="020F0502020204030204" pitchFamily="34" charset="0"/>
                <a:ea typeface="Calibri" panose="020F0502020204030204" pitchFamily="34" charset="0"/>
              </a:rPr>
              <a:t> policies</a:t>
            </a:r>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F65B63-7506-4AD0-876C-828E9A6FE9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53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FAQ:</a:t>
            </a:r>
          </a:p>
          <a:p>
            <a:r>
              <a:rPr lang="en-US" sz="1200" b="1" i="0" u="none" strike="noStrike" kern="1200" baseline="0">
                <a:solidFill>
                  <a:schemeClr val="tx1"/>
                </a:solidFill>
                <a:latin typeface="+mn-lt"/>
                <a:ea typeface="+mn-ea"/>
                <a:cs typeface="+mn-cs"/>
              </a:rPr>
              <a:t>Letter of Support/ Department Chair Support </a:t>
            </a:r>
            <a:endParaRPr lang="en-US" sz="1200" b="0" i="0" u="none" strike="noStrike" kern="1200" baseline="0">
              <a:solidFill>
                <a:schemeClr val="tx1"/>
              </a:solidFill>
              <a:latin typeface="+mn-lt"/>
              <a:ea typeface="+mn-ea"/>
              <a:cs typeface="+mn-cs"/>
            </a:endParaRPr>
          </a:p>
          <a:p>
            <a:r>
              <a:rPr lang="en-US" sz="1200" b="1" i="1" u="none" strike="noStrike" kern="1200" baseline="0">
                <a:solidFill>
                  <a:schemeClr val="tx1"/>
                </a:solidFill>
                <a:latin typeface="+mn-lt"/>
                <a:ea typeface="+mn-ea"/>
                <a:cs typeface="+mn-cs"/>
              </a:rPr>
              <a:t>Is a letter of support/recommendation required?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Yes, one letter of support from the lead investigator’s department chair is required as part of the Pitt Momentum Funds application. As a courtesy to your recommender, please give them advance notice of your request for a letter of recommendation. </a:t>
            </a:r>
          </a:p>
          <a:p>
            <a:r>
              <a:rPr lang="en-US" sz="1200" b="1" i="1" u="none" strike="noStrike" kern="1200" baseline="0">
                <a:solidFill>
                  <a:schemeClr val="tx1"/>
                </a:solidFill>
                <a:latin typeface="+mn-lt"/>
                <a:ea typeface="+mn-ea"/>
                <a:cs typeface="+mn-cs"/>
              </a:rPr>
              <a:t>Should my letter(s) of support be confidential?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No, Lead Investigators are responsible for uploading the letter of support as part of the online application. </a:t>
            </a:r>
          </a:p>
          <a:p>
            <a:r>
              <a:rPr lang="en-US" sz="1200" b="1" i="1" u="none" strike="noStrike" kern="1200" baseline="0">
                <a:solidFill>
                  <a:schemeClr val="tx1"/>
                </a:solidFill>
                <a:latin typeface="+mn-lt"/>
                <a:ea typeface="+mn-ea"/>
                <a:cs typeface="+mn-cs"/>
              </a:rPr>
              <a:t>What is the actual purpose of the letter of support if not from the chair? What is the person supposed to be supporting?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As reviewers consider your application for an award, they will be asked to consider both your ability to successfully complete a project and the likelihood that, if funded, your project will lead to future extramural funding and publication. However, if your chair can speak to your abilities in either (or both) context would likely be helpful to you. Letter from the dean or department chair for Teaming and Scaling grants must describe the in-kind administrative support they will provide to the team. </a:t>
            </a:r>
            <a:endParaRPr lang="en-US"/>
          </a:p>
          <a:p>
            <a:endParaRPr lang="en-US"/>
          </a:p>
        </p:txBody>
      </p:sp>
      <p:sp>
        <p:nvSpPr>
          <p:cNvPr id="4" name="Slide Number Placeholder 3"/>
          <p:cNvSpPr>
            <a:spLocks noGrp="1"/>
          </p:cNvSpPr>
          <p:nvPr>
            <p:ph type="sldNum" sz="quarter" idx="5"/>
          </p:nvPr>
        </p:nvSpPr>
        <p:spPr/>
        <p:txBody>
          <a:bodyPr/>
          <a:lstStyle/>
          <a:p>
            <a:fld id="{73F65B63-7506-4AD0-876C-828E9A6FE9C2}" type="slidenum">
              <a:rPr lang="en-US" smtClean="0"/>
              <a:t>15</a:t>
            </a:fld>
            <a:endParaRPr lang="en-US"/>
          </a:p>
        </p:txBody>
      </p:sp>
    </p:spTree>
    <p:extLst>
      <p:ext uri="{BB962C8B-B14F-4D97-AF65-F5344CB8AC3E}">
        <p14:creationId xmlns:p14="http://schemas.microsoft.com/office/powerpoint/2010/main" val="36348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endParaRPr lang="en-US"/>
          </a:p>
        </p:txBody>
      </p:sp>
      <p:sp>
        <p:nvSpPr>
          <p:cNvPr id="4" name="Slide Number Placeholder 3"/>
          <p:cNvSpPr>
            <a:spLocks noGrp="1"/>
          </p:cNvSpPr>
          <p:nvPr>
            <p:ph type="sldNum" sz="quarter" idx="5"/>
          </p:nvPr>
        </p:nvSpPr>
        <p:spPr/>
        <p:txBody>
          <a:bodyPr/>
          <a:lstStyle/>
          <a:p>
            <a:fld id="{73F65B63-7506-4AD0-876C-828E9A6FE9C2}" type="slidenum">
              <a:rPr lang="en-US" smtClean="0"/>
              <a:t>16</a:t>
            </a:fld>
            <a:endParaRPr lang="en-US"/>
          </a:p>
        </p:txBody>
      </p:sp>
    </p:spTree>
    <p:extLst>
      <p:ext uri="{BB962C8B-B14F-4D97-AF65-F5344CB8AC3E}">
        <p14:creationId xmlns:p14="http://schemas.microsoft.com/office/powerpoint/2010/main" val="348513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Review Committees:</a:t>
            </a:r>
          </a:p>
          <a:p>
            <a:pPr marL="0" marR="0">
              <a:lnSpc>
                <a:spcPct val="107000"/>
              </a:lnSpc>
              <a:spcBef>
                <a:spcPts val="0"/>
              </a:spcBef>
              <a:spcAft>
                <a:spcPts val="8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PROPOSAL REVIEW AND AWARD PROCEDURES: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Momentum Fund Proposals must be the original work of the proposing team and will be subject to peer review. Teams with competitive proposals to the Scaling and Teaming Grants will be invited for 10 min oral presentations and 5 min Q&amp;A with their respective selection committees.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Senior Vice Chancellor for Research will make the final funding decisions for Seeding Grants. The Provost and Senior Vice Chancellor for Research will jointly make the final funding decisions for Teaming Grants and Scaling Grants.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Funds for Teaming and Scaling Grants will be made available in the spring of each year.  Funds for the current cycle will be awarded before March 31, 2024. Seeding and Teaming Grants funding will be available through June 2025, and Scaling Grants funding will be available through June 2026.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F65B63-7506-4AD0-876C-828E9A6FE9C2}" type="slidenum">
              <a:rPr lang="en-US" smtClean="0"/>
              <a:t>17</a:t>
            </a:fld>
            <a:endParaRPr lang="en-US"/>
          </a:p>
        </p:txBody>
      </p:sp>
    </p:spTree>
    <p:extLst>
      <p:ext uri="{BB962C8B-B14F-4D97-AF65-F5344CB8AC3E}">
        <p14:creationId xmlns:p14="http://schemas.microsoft.com/office/powerpoint/2010/main" val="64541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Funding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When will Lead Investigators be notified of decision?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 Investigators will be notified in early January, and funds for Teaming, Scaling, and Priming Grants will be disbursed shortly thereafter</a:t>
            </a:r>
            <a:r>
              <a:rPr lang="en-US" sz="1200" b="1" i="0" u="none" strike="noStrike" kern="1200" baseline="0" dirty="0">
                <a:solidFill>
                  <a:srgbClr val="FF0000"/>
                </a:solidFill>
                <a:latin typeface="+mn-lt"/>
                <a:ea typeface="+mn-ea"/>
                <a:cs typeface="+mn-cs"/>
              </a:rPr>
              <a:t>. </a:t>
            </a:r>
            <a:r>
              <a:rPr lang="en-US" sz="1200" b="1" i="0" u="none" strike="noStrike" kern="1200" baseline="0" dirty="0">
                <a:solidFill>
                  <a:srgbClr val="FF0000"/>
                </a:solidFill>
                <a:highlight>
                  <a:srgbClr val="FFFF00"/>
                </a:highlight>
                <a:latin typeface="+mn-lt"/>
                <a:ea typeface="+mn-ea"/>
                <a:cs typeface="+mn-cs"/>
              </a:rPr>
              <a:t>Funds for </a:t>
            </a:r>
            <a:r>
              <a:rPr lang="en-US" sz="1200" b="1" i="0" u="none" strike="noStrike" kern="1200" baseline="0" dirty="0">
                <a:solidFill>
                  <a:srgbClr val="FF0000"/>
                </a:solidFill>
                <a:latin typeface="+mn-lt"/>
                <a:ea typeface="+mn-ea"/>
                <a:cs typeface="+mn-cs"/>
              </a:rPr>
              <a:t>Seeding Grants will be disbursed in July. </a:t>
            </a:r>
          </a:p>
          <a:p>
            <a:r>
              <a:rPr lang="en-US" sz="1200" b="1" i="1" u="none" strike="noStrike" kern="1200" baseline="0" dirty="0">
                <a:solidFill>
                  <a:schemeClr val="tx1"/>
                </a:solidFill>
                <a:latin typeface="+mn-lt"/>
                <a:ea typeface="+mn-ea"/>
                <a:cs typeface="+mn-cs"/>
              </a:rPr>
              <a:t>What time period is covered during this cycle of funding?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Microgrants, Priming and Teaming grants may budget funding for up to one year, and Scaling Grants may budget for two years of funding. The budget template (available online) includes separate tabs for each year of funding</a:t>
            </a:r>
            <a:r>
              <a:rPr lang="en-US" sz="1200" b="0" i="0" u="none" strike="noStrike" kern="1200" baseline="0">
                <a:solidFill>
                  <a:schemeClr val="tx1"/>
                </a:solidFill>
                <a:latin typeface="+mn-lt"/>
                <a:ea typeface="+mn-ea"/>
                <a:cs typeface="+mn-cs"/>
              </a:rPr>
              <a:t>. </a:t>
            </a:r>
          </a:p>
          <a:p>
            <a:r>
              <a:rPr lang="en-US" sz="1200" b="1" i="1" u="none" strike="noStrike" kern="1200" baseline="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Total Amount Requested” may not accurately reflect actual project costs. Additional clarification is needed to inform the budget.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may indicate your project’s total budget in the resource section; however, you must identify the exact level of funding that you are requesting from the Pitt Seed Project initiative. </a:t>
            </a:r>
          </a:p>
          <a:p>
            <a:r>
              <a:rPr lang="en-US" sz="1200" b="1" i="1" u="none" strike="noStrike" kern="1200" baseline="0" dirty="0">
                <a:solidFill>
                  <a:schemeClr val="tx1"/>
                </a:solidFill>
                <a:latin typeface="+mn-lt"/>
                <a:ea typeface="+mn-ea"/>
                <a:cs typeface="+mn-cs"/>
              </a:rPr>
              <a:t>If we were to form a partnership, would the University commit ongoing budgetary support, such as paying the salary for a key staff person?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All Pitt Momentum Funds projects that extend beyond the one- or two-year funding time frame must have a plan to become self-sustaining. </a:t>
            </a:r>
          </a:p>
          <a:p>
            <a:r>
              <a:rPr lang="en-US" sz="1200" b="1" i="1" u="none" strike="noStrike" kern="1200" baseline="0" dirty="0">
                <a:solidFill>
                  <a:schemeClr val="tx1"/>
                </a:solidFill>
                <a:latin typeface="+mn-lt"/>
                <a:ea typeface="+mn-ea"/>
                <a:cs typeface="+mn-cs"/>
              </a:rPr>
              <a:t>What cost center/unit will the funding be allocated to for the project?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specifics of budget logistics will be communicated to Lead Investigators and to their unit's business administrator. </a:t>
            </a:r>
          </a:p>
          <a:p>
            <a:r>
              <a:rPr lang="en-US" sz="1200" b="1" i="1" u="none" strike="noStrike" kern="1200" baseline="0" dirty="0">
                <a:solidFill>
                  <a:schemeClr val="tx1"/>
                </a:solidFill>
                <a:latin typeface="+mn-lt"/>
                <a:ea typeface="+mn-ea"/>
                <a:cs typeface="+mn-cs"/>
              </a:rPr>
              <a:t>Who has the access to the funds? Is access limited to the Lead Investigator?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Access is limited to the Lead Investigator and their unit business manager. Level reports must be reviewed and reconciled each month in accordance with University policy. </a:t>
            </a:r>
          </a:p>
          <a:p>
            <a:r>
              <a:rPr lang="en-US" sz="1200" b="1" i="1" u="none" strike="noStrike" kern="1200" baseline="0" dirty="0">
                <a:solidFill>
                  <a:schemeClr val="tx1"/>
                </a:solidFill>
                <a:latin typeface="+mn-lt"/>
                <a:ea typeface="+mn-ea"/>
                <a:cs typeface="+mn-cs"/>
              </a:rPr>
              <a:t>May this money be used for tuition remission?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a:t>
            </a:r>
          </a:p>
          <a:p>
            <a:r>
              <a:rPr lang="en-US" sz="1200" b="1" i="1" u="none" strike="noStrike" kern="1200" baseline="0" dirty="0">
                <a:solidFill>
                  <a:schemeClr val="tx1"/>
                </a:solidFill>
                <a:latin typeface="+mn-lt"/>
                <a:ea typeface="+mn-ea"/>
                <a:cs typeface="+mn-cs"/>
              </a:rPr>
              <a:t>Do we get a purchase card or are expenses reimbursed?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budget will be established in a defined account for each Pitt Momentum Funds project, and spending of these funds must comply with existing University policies </a:t>
            </a:r>
          </a:p>
          <a:p>
            <a:r>
              <a:rPr lang="en-US" sz="1200" b="1" i="1" u="none" strike="noStrike" kern="1200" baseline="0" dirty="0">
                <a:solidFill>
                  <a:schemeClr val="tx1"/>
                </a:solidFill>
                <a:latin typeface="+mn-lt"/>
                <a:ea typeface="+mn-ea"/>
                <a:cs typeface="+mn-cs"/>
              </a:rPr>
              <a:t>Will be there be a Pitt Momentum Funds renewal option?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receive additional funds for an established Pitt Momentum Funds, you would need to compete again to receive funding as part of a future application call. Renewals are only intended for scholarship in areas where there is a lack of external funding. </a:t>
            </a:r>
            <a:endParaRPr lang="en-US" dirty="0"/>
          </a:p>
          <a:p>
            <a:endParaRPr lang="en-US" dirty="0"/>
          </a:p>
        </p:txBody>
      </p:sp>
      <p:sp>
        <p:nvSpPr>
          <p:cNvPr id="4" name="Slide Number Placeholder 3"/>
          <p:cNvSpPr>
            <a:spLocks noGrp="1"/>
          </p:cNvSpPr>
          <p:nvPr>
            <p:ph type="sldNum" sz="quarter" idx="5"/>
          </p:nvPr>
        </p:nvSpPr>
        <p:spPr/>
        <p:txBody>
          <a:bodyPr/>
          <a:lstStyle/>
          <a:p>
            <a:fld id="{73F65B63-7506-4AD0-876C-828E9A6FE9C2}" type="slidenum">
              <a:rPr lang="en-US" smtClean="0"/>
              <a:t>18</a:t>
            </a:fld>
            <a:endParaRPr lang="en-US"/>
          </a:p>
        </p:txBody>
      </p:sp>
    </p:spTree>
    <p:extLst>
      <p:ext uri="{BB962C8B-B14F-4D97-AF65-F5344CB8AC3E}">
        <p14:creationId xmlns:p14="http://schemas.microsoft.com/office/powerpoint/2010/main" val="244464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65B63-7506-4AD0-876C-828E9A6FE9C2}" type="slidenum">
              <a:rPr lang="en-US" smtClean="0"/>
              <a:t>20</a:t>
            </a:fld>
            <a:endParaRPr lang="en-US"/>
          </a:p>
        </p:txBody>
      </p:sp>
    </p:spTree>
    <p:extLst>
      <p:ext uri="{BB962C8B-B14F-4D97-AF65-F5344CB8AC3E}">
        <p14:creationId xmlns:p14="http://schemas.microsoft.com/office/powerpoint/2010/main" val="371849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Pitt Momentum Funds</a:t>
            </a:r>
            <a:r>
              <a:rPr lang="en-US" sz="1800" dirty="0">
                <a:effectLst/>
                <a:latin typeface="Calibri" panose="020F0502020204030204" pitchFamily="34" charset="0"/>
                <a:ea typeface="Times New Roman" panose="02020603050405020304" pitchFamily="18" charset="0"/>
                <a:cs typeface="Calibri" panose="020F0502020204030204" pitchFamily="34" charset="0"/>
              </a:rPr>
              <a:t> support high-quality research, scholarship, and creative endeavors at four distinct scales. The suite of funds consists of: </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Seeding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which support significant and innovative scholarship by individuals or small groups of faculty; </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Teaming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which support the early stage planning and capacity building of large multidisciplinary projects; </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Scaling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which support the detailed project planning, gathering of proof-of-concept results, and reduction of technical risk so that teams can competitively pursue large, complex, extramural funding,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1" i="0" u="none" strike="noStrike" dirty="0">
                <a:solidFill>
                  <a:srgbClr val="000000"/>
                </a:solidFill>
                <a:effectLst/>
                <a:latin typeface="Open Sans" panose="020F0502020204030204" pitchFamily="34" charset="0"/>
              </a:rPr>
              <a:t>Arts &amp; Humanities Microgrants </a:t>
            </a:r>
            <a:r>
              <a:rPr lang="en-US" sz="1800" b="0" i="0" u="none" strike="noStrike" dirty="0">
                <a:solidFill>
                  <a:srgbClr val="000000"/>
                </a:solidFill>
                <a:effectLst/>
                <a:latin typeface="Open Sans" panose="020B0606030504020204" pitchFamily="34" charset="0"/>
              </a:rPr>
              <a:t>were added this past fall. These $3,000 one-year awards expand internal funding opportunities for arts and humanities faculty by supporting existing projects, works-in-progress, or to test project ideas where a smaller grant with fast decision-making could be transformative</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Awards are made across the breadth of interdisciplinary scholarship at the University, and all eligible faculty are encouraged to propose new, innovate ideas that can contribute meaningful insight, understanding, or solutions to societal challenges. Teamed projects are reviewed by multidisciplinary faculty panels and individual projects are reviewed by one of four committees: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Creative Arts, Performing Arts &amp; Humanities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Engineering, Technology, Natural Sciences, and Mathematical 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Health &amp; Life 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Social Sciences, which includes Business, Policy, Law, Education, Informatics, and Social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r>
              <a:rPr lang="en-US" sz="1800" kern="0" dirty="0">
                <a:effectLst/>
                <a:latin typeface="Calibri" panose="020F0502020204030204" pitchFamily="34" charset="0"/>
                <a:ea typeface="Calibri" panose="020F0502020204030204" pitchFamily="34" charset="0"/>
              </a:rPr>
              <a:t>Each year the Office of the Provost selects a priority theme, and so this year we are happy to welcome proposals for research projects that address the </a:t>
            </a:r>
            <a:r>
              <a:rPr lang="en-US" sz="1800" u="sng" kern="0" dirty="0">
                <a:solidFill>
                  <a:srgbClr val="0563C1"/>
                </a:solidFill>
                <a:effectLst/>
                <a:latin typeface="Calibri" panose="020F0502020204030204" pitchFamily="34" charset="0"/>
                <a:ea typeface="Calibri" panose="020F0502020204030204" pitchFamily="34" charset="0"/>
                <a:hlinkClick r:id="rId3"/>
              </a:rPr>
              <a:t>Year of Discourse and Dialogue theme</a:t>
            </a:r>
            <a:r>
              <a:rPr lang="en-US" sz="1800" dirty="0">
                <a:effectLst/>
              </a:rPr>
              <a:t> </a:t>
            </a:r>
            <a:endParaRPr lang="en-US" sz="1800" dirty="0"/>
          </a:p>
          <a:p>
            <a:endParaRPr lang="en-US" dirty="0"/>
          </a:p>
        </p:txBody>
      </p:sp>
      <p:sp>
        <p:nvSpPr>
          <p:cNvPr id="4" name="Slide Number Placeholder 3"/>
          <p:cNvSpPr>
            <a:spLocks noGrp="1"/>
          </p:cNvSpPr>
          <p:nvPr>
            <p:ph type="sldNum" sz="quarter" idx="5"/>
          </p:nvPr>
        </p:nvSpPr>
        <p:spPr/>
        <p:txBody>
          <a:bodyPr/>
          <a:lstStyle/>
          <a:p>
            <a:fld id="{73F65B63-7506-4AD0-876C-828E9A6FE9C2}" type="slidenum">
              <a:rPr lang="en-US" smtClean="0"/>
              <a:t>4</a:t>
            </a:fld>
            <a:endParaRPr lang="en-US"/>
          </a:p>
        </p:txBody>
      </p:sp>
    </p:spTree>
    <p:extLst>
      <p:ext uri="{BB962C8B-B14F-4D97-AF65-F5344CB8AC3E}">
        <p14:creationId xmlns:p14="http://schemas.microsoft.com/office/powerpoint/2010/main" val="303058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b="1" i="0" u="none" strike="noStrike" dirty="0">
                <a:solidFill>
                  <a:srgbClr val="000000"/>
                </a:solidFill>
                <a:effectLst/>
                <a:latin typeface="Open Sans" panose="020F0502020204030204" pitchFamily="34" charset="0"/>
              </a:rPr>
              <a:t>Arts &amp; Humanities Microgrants </a:t>
            </a:r>
            <a:r>
              <a:rPr lang="en-US" sz="2800" b="0" i="0" u="none" strike="noStrike" dirty="0">
                <a:solidFill>
                  <a:srgbClr val="000000"/>
                </a:solidFill>
                <a:effectLst/>
                <a:latin typeface="Open Sans" panose="020B0606030504020204" pitchFamily="34" charset="0"/>
              </a:rPr>
              <a:t>were added this past fall. These $3,000 one-year awards expand internal funding opportunities for arts and humanities faculty by supporting existing projects, works-in-progress, or to test project ideas where a smaller grant with fast decision-making could be transformative</a:t>
            </a:r>
          </a:p>
          <a:p>
            <a:pPr marL="0" marR="0">
              <a:lnSpc>
                <a:spcPct val="107000"/>
              </a:lnSpc>
              <a:spcBef>
                <a:spcPts val="0"/>
              </a:spcBef>
              <a:spcAft>
                <a:spcPts val="800"/>
              </a:spcAft>
            </a:pPr>
            <a:endParaRPr lang="en-US" sz="2800" b="0" i="0" u="none" strike="noStrike" dirty="0">
              <a:solidFill>
                <a:srgbClr val="000000"/>
              </a:solidFill>
              <a:effectLst/>
              <a:latin typeface="Open Sans" panose="020B0606030504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Priming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support significant and innovative scholarship by individuals or groups of faculty at all ranks at the University of Pittsburgh. In constructing each year’s portfolio of awards, particular attention will be given to supporting early career faculty* and areas where external funding is extremely limited.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Awards are made up to</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$16,000 for 1 year with supplements of $2,000 available to projects integrating undergraduate research experiences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Teaming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support the formation of new multi-disciplinary collaborations to successfully pursue large-scale external funding. Team and community building activities may include, but are not limited to, inviting external speakers, creating a working paper series, or organizing a workshop.  Teams must include faculty from at least three schools as described in the eligibility criteria section below.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Awards are made up to</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$60,000 for 1 year.**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Scaling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enable multi-disciplinary teams to competitively scale their research efforts in targeted pursuit of large-scale external funding. Teams must include faculty from at least three schools as described in the eligibility section below.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Awards are made up to</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$400,000 for 2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The Teaming and Scaling Grants are specifically designed to further the goal of the </a:t>
            </a:r>
            <a:r>
              <a:rPr lang="en-US" sz="1800" i="1" dirty="0">
                <a:effectLst/>
                <a:latin typeface="Calibri" panose="020F0502020204030204" pitchFamily="34" charset="0"/>
                <a:ea typeface="Times New Roman" panose="02020603050405020304" pitchFamily="18" charset="0"/>
              </a:rPr>
              <a:t>Plan for Pitt</a:t>
            </a:r>
            <a:r>
              <a:rPr lang="en-US" sz="1800" dirty="0">
                <a:effectLst/>
                <a:latin typeface="Calibri" panose="020F0502020204030204" pitchFamily="34" charset="0"/>
                <a:ea typeface="Times New Roman" panose="02020603050405020304" pitchFamily="18" charset="0"/>
              </a:rPr>
              <a:t>: to engage in research of impact by positioning the University to participate in large research collaborations. </a:t>
            </a:r>
            <a:endParaRPr lang="en-US" sz="1800" dirty="0"/>
          </a:p>
        </p:txBody>
      </p:sp>
      <p:sp>
        <p:nvSpPr>
          <p:cNvPr id="4" name="Slide Number Placeholder 3"/>
          <p:cNvSpPr>
            <a:spLocks noGrp="1"/>
          </p:cNvSpPr>
          <p:nvPr>
            <p:ph type="sldNum" sz="quarter" idx="5"/>
          </p:nvPr>
        </p:nvSpPr>
        <p:spPr/>
        <p:txBody>
          <a:bodyPr/>
          <a:lstStyle/>
          <a:p>
            <a:fld id="{73F65B63-7506-4AD0-876C-828E9A6FE9C2}" type="slidenum">
              <a:rPr lang="en-US" smtClean="0"/>
              <a:t>6</a:t>
            </a:fld>
            <a:endParaRPr lang="en-US"/>
          </a:p>
        </p:txBody>
      </p:sp>
    </p:spTree>
    <p:extLst>
      <p:ext uri="{BB962C8B-B14F-4D97-AF65-F5344CB8AC3E}">
        <p14:creationId xmlns:p14="http://schemas.microsoft.com/office/powerpoint/2010/main" val="34381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Oct 16</a:t>
            </a:r>
            <a:r>
              <a:rPr lang="en-US" baseline="30000" dirty="0"/>
              <a:t>th</a:t>
            </a:r>
            <a:r>
              <a:rPr lang="en-US" dirty="0"/>
              <a:t> deadline is firm.</a:t>
            </a:r>
          </a:p>
          <a:p>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is brand new…</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Why Microgrants? To find an immediate solution to address the funding needs of Arts &amp; Hum</a:t>
            </a:r>
          </a:p>
          <a:p>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support scholarship in areas where funding is varied and limited.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statement – what is the project about and why its important</a:t>
            </a:r>
          </a:p>
          <a:p>
            <a:r>
              <a:rPr lang="en-US" sz="1200" kern="1200" dirty="0">
                <a:solidFill>
                  <a:schemeClr val="tx1"/>
                </a:solidFill>
                <a:effectLst/>
                <a:latin typeface="+mn-lt"/>
                <a:ea typeface="+mn-ea"/>
                <a:cs typeface="+mn-cs"/>
              </a:rPr>
              <a:t>Budget</a:t>
            </a:r>
          </a:p>
          <a:p>
            <a:r>
              <a:rPr lang="en-US" sz="1200" kern="1200" dirty="0">
                <a:solidFill>
                  <a:schemeClr val="tx1"/>
                </a:solidFill>
                <a:effectLst/>
                <a:latin typeface="+mn-lt"/>
                <a:ea typeface="+mn-ea"/>
                <a:cs typeface="+mn-cs"/>
              </a:rPr>
              <a:t>Supporting Letter from Chair</a:t>
            </a:r>
          </a:p>
          <a:p>
            <a:r>
              <a:rPr lang="en-US" sz="1200" kern="1200" dirty="0">
                <a:solidFill>
                  <a:schemeClr val="tx1"/>
                </a:solidFill>
                <a:effectLst/>
                <a:latin typeface="+mn-lt"/>
                <a:ea typeface="+mn-ea"/>
                <a:cs typeface="+mn-cs"/>
              </a:rPr>
              <a:t>What will you do next –follow 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EXAMPLES OF WHAT: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Data collection/analysis</a:t>
            </a:r>
          </a:p>
          <a:p>
            <a:pPr lvl="0"/>
            <a:r>
              <a:rPr lang="en-US" sz="1200" kern="1200" dirty="0">
                <a:solidFill>
                  <a:schemeClr val="tx1"/>
                </a:solidFill>
                <a:effectLst/>
                <a:latin typeface="+mn-lt"/>
                <a:ea typeface="+mn-ea"/>
                <a:cs typeface="+mn-cs"/>
              </a:rPr>
              <a:t>Translations</a:t>
            </a:r>
          </a:p>
          <a:p>
            <a:pPr lvl="0"/>
            <a:r>
              <a:rPr lang="en-US" sz="1200" kern="1200" dirty="0">
                <a:solidFill>
                  <a:schemeClr val="tx1"/>
                </a:solidFill>
                <a:effectLst/>
                <a:latin typeface="+mn-lt"/>
                <a:ea typeface="+mn-ea"/>
                <a:cs typeface="+mn-cs"/>
              </a:rPr>
              <a:t>Publication costs including costs related to publishing monographs, editions and subventions</a:t>
            </a:r>
          </a:p>
          <a:p>
            <a:pPr lvl="0"/>
            <a:r>
              <a:rPr lang="en-US" sz="1200" kern="1200" dirty="0">
                <a:solidFill>
                  <a:schemeClr val="tx1"/>
                </a:solidFill>
                <a:effectLst/>
                <a:latin typeface="+mn-lt"/>
                <a:ea typeface="+mn-ea"/>
                <a:cs typeface="+mn-cs"/>
              </a:rPr>
              <a:t>Travel to and from site including travel to visit archives, conduct field research etc.</a:t>
            </a:r>
          </a:p>
          <a:p>
            <a:pPr lvl="0"/>
            <a:r>
              <a:rPr lang="en-US" sz="1200" kern="1200" dirty="0">
                <a:solidFill>
                  <a:schemeClr val="tx1"/>
                </a:solidFill>
                <a:effectLst/>
                <a:latin typeface="+mn-lt"/>
                <a:ea typeface="+mn-ea"/>
                <a:cs typeface="+mn-cs"/>
              </a:rPr>
              <a:t>Impact assessment.</a:t>
            </a:r>
          </a:p>
          <a:p>
            <a:pPr lvl="0"/>
            <a:r>
              <a:rPr lang="en-US" sz="1200" kern="1200" dirty="0">
                <a:solidFill>
                  <a:schemeClr val="tx1"/>
                </a:solidFill>
                <a:effectLst/>
                <a:latin typeface="+mn-lt"/>
                <a:ea typeface="+mn-ea"/>
                <a:cs typeface="+mn-cs"/>
              </a:rPr>
              <a:t>Purchase of equipment not available in dept or Univ.</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0613724-E289-7740-A8E2-00EB38E3108A}" type="slidenum">
              <a:rPr lang="en-US" smtClean="0"/>
              <a:t>7</a:t>
            </a:fld>
            <a:endParaRPr lang="en-US"/>
          </a:p>
        </p:txBody>
      </p:sp>
    </p:spTree>
    <p:extLst>
      <p:ext uri="{BB962C8B-B14F-4D97-AF65-F5344CB8AC3E}">
        <p14:creationId xmlns:p14="http://schemas.microsoft.com/office/powerpoint/2010/main" val="188470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65B63-7506-4AD0-876C-828E9A6FE9C2}" type="slidenum">
              <a:rPr lang="en-US" smtClean="0"/>
              <a:t>8</a:t>
            </a:fld>
            <a:endParaRPr lang="en-US"/>
          </a:p>
        </p:txBody>
      </p:sp>
    </p:spTree>
    <p:extLst>
      <p:ext uri="{BB962C8B-B14F-4D97-AF65-F5344CB8AC3E}">
        <p14:creationId xmlns:p14="http://schemas.microsoft.com/office/powerpoint/2010/main" val="213138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faculty &amp; teams pursue external sources of funding but recognize that the onramp to that is more nuanced for some projects in the Humanities,</a:t>
            </a:r>
          </a:p>
          <a:p>
            <a:r>
              <a:rPr lang="en-US" dirty="0"/>
              <a:t>And doesn’t always mean additional dollars</a:t>
            </a:r>
          </a:p>
          <a:p>
            <a:endParaRPr lang="en-US" dirty="0"/>
          </a:p>
        </p:txBody>
      </p:sp>
      <p:sp>
        <p:nvSpPr>
          <p:cNvPr id="4" name="Slide Number Placeholder 3"/>
          <p:cNvSpPr>
            <a:spLocks noGrp="1"/>
          </p:cNvSpPr>
          <p:nvPr>
            <p:ph type="sldNum" sz="quarter" idx="5"/>
          </p:nvPr>
        </p:nvSpPr>
        <p:spPr/>
        <p:txBody>
          <a:bodyPr/>
          <a:lstStyle/>
          <a:p>
            <a:fld id="{73F65B63-7506-4AD0-876C-828E9A6FE9C2}" type="slidenum">
              <a:rPr lang="en-US" smtClean="0"/>
              <a:t>9</a:t>
            </a:fld>
            <a:endParaRPr lang="en-US"/>
          </a:p>
        </p:txBody>
      </p:sp>
    </p:spTree>
    <p:extLst>
      <p:ext uri="{BB962C8B-B14F-4D97-AF65-F5344CB8AC3E}">
        <p14:creationId xmlns:p14="http://schemas.microsoft.com/office/powerpoint/2010/main" val="9917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ELIGIBILITY: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All full-time faculty members with appointments that include research responsibilities may apply. The Lead Investigator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may not</a:t>
            </a:r>
            <a:r>
              <a:rPr lang="en-US" sz="1800" dirty="0">
                <a:effectLst/>
                <a:latin typeface="Calibri" panose="020F0502020204030204" pitchFamily="34" charset="0"/>
                <a:ea typeface="Times New Roman" panose="02020603050405020304" pitchFamily="18" charset="0"/>
                <a:cs typeface="Calibri" panose="020F0502020204030204" pitchFamily="34" charset="0"/>
              </a:rPr>
              <a:t> be a graduate student, post-doctoral fellow, or visiting faculty member****.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Faculty are permitted to lead only one Teaming or Scaling grant proposal submission at a time.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Faculty within the School of Medicine (SOM) are eligible to participate in the Teaming Grants and Scaling Grants; SOM faculty are </a:t>
            </a:r>
            <a:r>
              <a:rPr lang="en-US" sz="1800" u="sng" dirty="0">
                <a:effectLst/>
                <a:latin typeface="Calibri" panose="020F0502020204030204" pitchFamily="34" charset="0"/>
                <a:ea typeface="Times New Roman" panose="02020603050405020304" pitchFamily="18" charset="0"/>
                <a:cs typeface="Calibri" panose="020F0502020204030204" pitchFamily="34" charset="0"/>
              </a:rPr>
              <a:t>ineligible</a:t>
            </a:r>
            <a:r>
              <a:rPr lang="en-US" sz="1800" dirty="0">
                <a:effectLst/>
                <a:latin typeface="Calibri" panose="020F0502020204030204" pitchFamily="34" charset="0"/>
                <a:ea typeface="Times New Roman" panose="02020603050405020304" pitchFamily="18" charset="0"/>
                <a:cs typeface="Calibri" panose="020F0502020204030204" pitchFamily="34" charset="0"/>
              </a:rPr>
              <a:t> to apply for Seeding Grants but are encouraged to apply to the Competitive Medical Research Fund (CMRF).</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Times New Roman" panose="02020603050405020304" pitchFamily="18" charset="0"/>
                <a:cs typeface="Calibri" panose="020F0502020204030204" pitchFamily="34" charset="0"/>
              </a:rPr>
              <a:t>Teaming and Scaling Grants</a:t>
            </a:r>
            <a:r>
              <a:rPr lang="en-US" sz="1800" dirty="0">
                <a:effectLst/>
                <a:latin typeface="Calibri" panose="020F0502020204030204" pitchFamily="34" charset="0"/>
                <a:ea typeface="Times New Roman" panose="02020603050405020304" pitchFamily="18" charset="0"/>
                <a:cs typeface="Calibri" panose="020F0502020204030204" pitchFamily="34" charset="0"/>
              </a:rPr>
              <a:t>. Project teams must involve faculty representing a minimum of three separate schools of the university. In consideration of the goal of this program to foster cross-disciplinary collaborations, Dietrich School divisions of the Humanities, Natural Sciences, and Social Sciences will be considered as the equivalents of separate schools; however, an all-Dietrich team will be deemed ineligible. Likewise, a team comprised solely of faculty from within the Health Sciences division will be judged as not meeting this cross-disciplinary criterion.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To enable research that is responsive to needs of the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local Pittsburgh community</a:t>
            </a:r>
            <a:r>
              <a:rPr lang="en-US" sz="1800" dirty="0">
                <a:effectLst/>
                <a:latin typeface="Calibri" panose="020F0502020204030204" pitchFamily="34" charset="0"/>
                <a:ea typeface="Times New Roman" panose="02020603050405020304" pitchFamily="18" charset="0"/>
                <a:cs typeface="Calibri" panose="020F0502020204030204" pitchFamily="34" charset="0"/>
              </a:rPr>
              <a:t>, collaborators from government agencies or local organizations recognized by the Internal Revenue Service as a 501(c)(3) public charity that have the capacity to join Pitt in large-scale, follow-on funding proposals as co-investigators may participate as co-investigator on Teaming or Scaling proposals. No more than one local community collaborator will be credited towards meeting the three-school requirement.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F65B63-7506-4AD0-876C-828E9A6FE9C2}" type="slidenum">
              <a:rPr lang="en-US" smtClean="0"/>
              <a:t>10</a:t>
            </a:fld>
            <a:endParaRPr lang="en-US"/>
          </a:p>
        </p:txBody>
      </p:sp>
    </p:spTree>
    <p:extLst>
      <p:ext uri="{BB962C8B-B14F-4D97-AF65-F5344CB8AC3E}">
        <p14:creationId xmlns:p14="http://schemas.microsoft.com/office/powerpoint/2010/main" val="149394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PROPOSAL SUBMISSION: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Application materials are available on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InfoReady</a:t>
            </a:r>
            <a:r>
              <a:rPr lang="en-US" sz="1800" dirty="0">
                <a:effectLst/>
                <a:latin typeface="Calibri" panose="020F0502020204030204" pitchFamily="34" charset="0"/>
                <a:ea typeface="Times New Roman" panose="02020603050405020304" pitchFamily="18" charset="0"/>
                <a:cs typeface="Calibri" panose="020F0502020204030204" pitchFamily="34" charset="0"/>
              </a:rPr>
              <a:t> or through the Research Development website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https://upitt.infoready4.com/</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complete all proposals, use your University login and password</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 One team member is responsible for submitting the application; the online form is not a shared workspace.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endParaRPr lang="en-US" dirty="0"/>
          </a:p>
          <a:p>
            <a:r>
              <a:rPr lang="en-US" dirty="0"/>
              <a:t>***Not required for Humanities Microgrants</a:t>
            </a:r>
          </a:p>
        </p:txBody>
      </p:sp>
      <p:sp>
        <p:nvSpPr>
          <p:cNvPr id="4" name="Slide Number Placeholder 3"/>
          <p:cNvSpPr>
            <a:spLocks noGrp="1"/>
          </p:cNvSpPr>
          <p:nvPr>
            <p:ph type="sldNum" sz="quarter" idx="5"/>
          </p:nvPr>
        </p:nvSpPr>
        <p:spPr/>
        <p:txBody>
          <a:bodyPr/>
          <a:lstStyle/>
          <a:p>
            <a:fld id="{73F65B63-7506-4AD0-876C-828E9A6FE9C2}" type="slidenum">
              <a:rPr lang="en-US" smtClean="0"/>
              <a:t>11</a:t>
            </a:fld>
            <a:endParaRPr lang="en-US"/>
          </a:p>
        </p:txBody>
      </p:sp>
    </p:spTree>
    <p:extLst>
      <p:ext uri="{BB962C8B-B14F-4D97-AF65-F5344CB8AC3E}">
        <p14:creationId xmlns:p14="http://schemas.microsoft.com/office/powerpoint/2010/main" val="299928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65B63-7506-4AD0-876C-828E9A6FE9C2}" type="slidenum">
              <a:rPr lang="en-US" smtClean="0"/>
              <a:t>12</a:t>
            </a:fld>
            <a:endParaRPr lang="en-US"/>
          </a:p>
        </p:txBody>
      </p:sp>
    </p:spTree>
    <p:extLst>
      <p:ext uri="{BB962C8B-B14F-4D97-AF65-F5344CB8AC3E}">
        <p14:creationId xmlns:p14="http://schemas.microsoft.com/office/powerpoint/2010/main" val="275623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093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68811245"/>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9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0A259CE-97D1-485A-B2A5-E06058E25CB9}"/>
              </a:ext>
            </a:extLst>
          </p:cNvPr>
          <p:cNvPicPr>
            <a:picLocks noChangeAspect="1"/>
          </p:cNvPicPr>
          <p:nvPr userDrawn="1"/>
        </p:nvPicPr>
        <p:blipFill>
          <a:blip r:embed="rId7"/>
          <a:stretch>
            <a:fillRect/>
          </a:stretch>
        </p:blipFill>
        <p:spPr>
          <a:xfrm>
            <a:off x="628650" y="4733926"/>
            <a:ext cx="1690821" cy="250270"/>
          </a:xfrm>
          <a:prstGeom prst="rect">
            <a:avLst/>
          </a:prstGeom>
        </p:spPr>
      </p:pic>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7" r:id="rId5"/>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osp.pitt.edu/funding/pm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grantdev@pitt.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239649-A3CD-48BA-B083-FC4CC9FE511B}"/>
              </a:ext>
            </a:extLst>
          </p:cNvPr>
          <p:cNvPicPr>
            <a:picLocks noChangeAspect="1"/>
          </p:cNvPicPr>
          <p:nvPr/>
        </p:nvPicPr>
        <p:blipFill rotWithShape="1">
          <a:blip r:embed="rId3">
            <a:alphaModFix/>
          </a:blip>
          <a:srcRect l="26980" r="42394" b="1"/>
          <a:stretch/>
        </p:blipFill>
        <p:spPr>
          <a:xfrm>
            <a:off x="3410952" y="-3"/>
            <a:ext cx="5733047" cy="2761053"/>
          </a:xfrm>
          <a:prstGeom prst="rect">
            <a:avLst/>
          </a:prstGeom>
        </p:spPr>
      </p:pic>
      <p:pic>
        <p:nvPicPr>
          <p:cNvPr id="6" name="Picture 5">
            <a:extLst>
              <a:ext uri="{FF2B5EF4-FFF2-40B4-BE49-F238E27FC236}">
                <a16:creationId xmlns:a16="http://schemas.microsoft.com/office/drawing/2014/main" id="{58EA2EE2-48C8-403E-81F3-A2A193EB1C8D}"/>
              </a:ext>
            </a:extLst>
          </p:cNvPr>
          <p:cNvPicPr>
            <a:picLocks noChangeAspect="1"/>
          </p:cNvPicPr>
          <p:nvPr/>
        </p:nvPicPr>
        <p:blipFill rotWithShape="1">
          <a:blip r:embed="rId4"/>
          <a:srcRect t="887" r="3" b="1908"/>
          <a:stretch/>
        </p:blipFill>
        <p:spPr>
          <a:xfrm>
            <a:off x="3410953" y="2761056"/>
            <a:ext cx="5733047" cy="2382447"/>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628649" y="836414"/>
            <a:ext cx="5971499" cy="1790700"/>
          </a:xfrm>
        </p:spPr>
        <p:txBody>
          <a:bodyPr>
            <a:normAutofit/>
          </a:bodyPr>
          <a:lstStyle/>
          <a:p>
            <a:pPr algn="l">
              <a:spcAft>
                <a:spcPts val="2400"/>
              </a:spcAft>
            </a:pPr>
            <a:r>
              <a:rPr lang="en-US" sz="3800" dirty="0">
                <a:solidFill>
                  <a:schemeClr val="bg1"/>
                </a:solidFill>
              </a:rPr>
              <a:t>Pitt Momentum Funds</a:t>
            </a:r>
            <a:br>
              <a:rPr lang="en-US" sz="3800" dirty="0">
                <a:solidFill>
                  <a:schemeClr val="bg1"/>
                </a:solidFill>
              </a:rPr>
            </a:br>
            <a:r>
              <a:rPr lang="en-US" sz="2000" dirty="0">
                <a:solidFill>
                  <a:schemeClr val="bg1"/>
                </a:solidFill>
              </a:rPr>
              <a:t>2023-24 Information Sessions</a:t>
            </a:r>
            <a:endParaRPr lang="en-US" sz="3800" dirty="0">
              <a:solidFill>
                <a:schemeClr val="bg1"/>
              </a:solidFill>
            </a:endParaRP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2761056"/>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9920AF3-5E52-774C-B93D-514274479ECC}"/>
              </a:ext>
            </a:extLst>
          </p:cNvPr>
          <p:cNvSpPr>
            <a:spLocks noGrp="1"/>
          </p:cNvSpPr>
          <p:nvPr>
            <p:ph type="sldNum" sz="quarter" idx="12"/>
          </p:nvPr>
        </p:nvSpPr>
        <p:spPr/>
        <p:txBody>
          <a:bodyPr/>
          <a:lstStyle/>
          <a:p>
            <a:fld id="{0B8F101A-5762-A94D-B26B-936FC3619C3C}" type="slidenum">
              <a:rPr lang="en-US" smtClean="0"/>
              <a:t>1</a:t>
            </a:fld>
            <a:endParaRPr lang="en-US"/>
          </a:p>
        </p:txBody>
      </p:sp>
    </p:spTree>
    <p:extLst>
      <p:ext uri="{BB962C8B-B14F-4D97-AF65-F5344CB8AC3E}">
        <p14:creationId xmlns:p14="http://schemas.microsoft.com/office/powerpoint/2010/main" val="68980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4048"/>
            <a:ext cx="8300224" cy="883968"/>
          </a:xfrm>
        </p:spPr>
        <p:txBody>
          <a:bodyPr/>
          <a:lstStyle/>
          <a:p>
            <a:r>
              <a:rPr lang="en-US" sz="2800" dirty="0">
                <a:solidFill>
                  <a:schemeClr val="bg1"/>
                </a:solidFill>
              </a:rPr>
              <a:t>Priming, Scaling &amp; Teaming (Eligibility)</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50"/>
            <a:ext cx="7886700" cy="3623073"/>
          </a:xfrm>
        </p:spPr>
        <p:txBody>
          <a:bodyPr vert="horz" lIns="91440" tIns="45720" rIns="91440" bIns="45720" rtlCol="0" anchor="t">
            <a:normAutofit lnSpcReduction="10000"/>
          </a:bodyPr>
          <a:lstStyle/>
          <a:p>
            <a:pPr>
              <a:spcAft>
                <a:spcPts val="1200"/>
              </a:spcAft>
            </a:pPr>
            <a:r>
              <a:rPr lang="en-US" sz="1800" dirty="0">
                <a:solidFill>
                  <a:schemeClr val="bg1"/>
                </a:solidFill>
              </a:rPr>
              <a:t>All Pitt faculty with an appointment that includes research responsibilities</a:t>
            </a:r>
          </a:p>
          <a:p>
            <a:pPr>
              <a:spcAft>
                <a:spcPts val="1200"/>
              </a:spcAft>
            </a:pPr>
            <a:r>
              <a:rPr lang="en-US" sz="1800" dirty="0">
                <a:solidFill>
                  <a:schemeClr val="bg1"/>
                </a:solidFill>
              </a:rPr>
              <a:t>Cross-disciplinary teams of faculty representing 3 different schools</a:t>
            </a:r>
          </a:p>
          <a:p>
            <a:pPr marL="471170" lvl="1" indent="-128270">
              <a:spcAft>
                <a:spcPts val="450"/>
              </a:spcAft>
              <a:buFont typeface="Arial" panose="020B0604020202020204" pitchFamily="34" charset="0"/>
              <a:buChar char="•"/>
            </a:pPr>
            <a:r>
              <a:rPr lang="en-US" sz="1500" dirty="0">
                <a:solidFill>
                  <a:schemeClr val="bg1"/>
                </a:solidFill>
                <a:ea typeface="+mn-lt"/>
                <a:cs typeface="+mn-lt"/>
              </a:rPr>
              <a:t>Dietrich faculty in the Humanities, Natural Sciences, and Social Sciences divisions will be considered as separate schools;  </a:t>
            </a:r>
          </a:p>
          <a:p>
            <a:pPr marL="471170" lvl="1" indent="-128270">
              <a:spcAft>
                <a:spcPts val="450"/>
              </a:spcAft>
              <a:buFont typeface="Arial" panose="020B0604020202020204" pitchFamily="34" charset="0"/>
              <a:buChar char="•"/>
            </a:pPr>
            <a:r>
              <a:rPr lang="en-US" sz="1500" dirty="0">
                <a:solidFill>
                  <a:schemeClr val="bg1"/>
                </a:solidFill>
                <a:ea typeface="+mn-lt"/>
                <a:cs typeface="+mn-lt"/>
              </a:rPr>
              <a:t>SOM faculty are eligible for Teaming and Scaling grants.  </a:t>
            </a:r>
            <a:r>
              <a:rPr lang="en-US" sz="1500" b="1" i="1" dirty="0">
                <a:solidFill>
                  <a:schemeClr val="bg1"/>
                </a:solidFill>
                <a:ea typeface="+mn-lt"/>
                <a:cs typeface="+mn-lt"/>
              </a:rPr>
              <a:t>SOM faculty are not eligible for Priming grants</a:t>
            </a:r>
          </a:p>
          <a:p>
            <a:pPr marL="471170" lvl="1" indent="-128270">
              <a:spcAft>
                <a:spcPts val="450"/>
              </a:spcAft>
              <a:buFont typeface="Arial" panose="020B0604020202020204" pitchFamily="34" charset="0"/>
              <a:buChar char="•"/>
            </a:pPr>
            <a:r>
              <a:rPr lang="en-US" sz="1500" dirty="0">
                <a:solidFill>
                  <a:schemeClr val="bg1"/>
                </a:solidFill>
                <a:ea typeface="+mn-lt"/>
                <a:cs typeface="+mn-lt"/>
              </a:rPr>
              <a:t>No ‘All Dietrich’ or ‘All Health Sciences Division’ teams will be allowed for Teaming and Scaling grants.  </a:t>
            </a:r>
          </a:p>
          <a:p>
            <a:pPr marL="471170" lvl="1" indent="-128270">
              <a:spcAft>
                <a:spcPts val="450"/>
              </a:spcAft>
              <a:buFont typeface="Arial" panose="020B0604020202020204" pitchFamily="34" charset="0"/>
              <a:buChar char="•"/>
            </a:pPr>
            <a:r>
              <a:rPr lang="en-US" sz="1500" dirty="0">
                <a:solidFill>
                  <a:schemeClr val="bg1"/>
                </a:solidFill>
                <a:ea typeface="+mn-lt"/>
                <a:cs typeface="+mn-lt"/>
              </a:rPr>
              <a:t>To enable greater engagement of Pitt with our local community, one research capable co-investigator from a local organization (non-profit, State or local agency) may count towards the 3-school minimum. </a:t>
            </a:r>
          </a:p>
          <a:p>
            <a:pPr marL="471170" lvl="1" indent="-128270">
              <a:spcAft>
                <a:spcPts val="750"/>
              </a:spcAft>
              <a:buFont typeface="Arial" panose="020B0604020202020204" pitchFamily="34" charset="0"/>
              <a:buChar char="•"/>
            </a:pPr>
            <a:r>
              <a:rPr lang="en-US" sz="1500" dirty="0">
                <a:solidFill>
                  <a:schemeClr val="bg1"/>
                </a:solidFill>
                <a:ea typeface="+mn-lt"/>
                <a:cs typeface="+mn-lt"/>
              </a:rPr>
              <a:t>Non-Pitt MSI faculty may be credited in meeting these eligibility requirements on a case-by-case basis</a:t>
            </a:r>
            <a:r>
              <a:rPr lang="en-US" sz="1500" dirty="0">
                <a:solidFill>
                  <a:schemeClr val="bg1"/>
                </a:solidFill>
              </a:rPr>
              <a:t>.</a:t>
            </a:r>
            <a:endParaRPr lang="en-US" sz="1500" dirty="0">
              <a:solidFill>
                <a:schemeClr val="bg1"/>
              </a:solidFill>
              <a:cs typeface="Calibri"/>
            </a:endParaRPr>
          </a:p>
          <a:p>
            <a:pPr>
              <a:spcAft>
                <a:spcPts val="1200"/>
              </a:spcAft>
            </a:pPr>
            <a:endParaRPr lang="en-US" sz="1800" dirty="0">
              <a:solidFill>
                <a:schemeClr val="bg1"/>
              </a:solidFill>
            </a:endParaRPr>
          </a:p>
        </p:txBody>
      </p:sp>
      <p:sp>
        <p:nvSpPr>
          <p:cNvPr id="4" name="Slide Number Placeholder 3">
            <a:extLst>
              <a:ext uri="{FF2B5EF4-FFF2-40B4-BE49-F238E27FC236}">
                <a16:creationId xmlns:a16="http://schemas.microsoft.com/office/drawing/2014/main" id="{75F2541D-0E44-17D8-78FB-657294901AE2}"/>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10</a:t>
            </a:fld>
            <a:endParaRPr lang="en-US" sz="1200" dirty="0">
              <a:solidFill>
                <a:schemeClr val="bg1"/>
              </a:solidFill>
            </a:endParaRPr>
          </a:p>
        </p:txBody>
      </p:sp>
    </p:spTree>
    <p:extLst>
      <p:ext uri="{BB962C8B-B14F-4D97-AF65-F5344CB8AC3E}">
        <p14:creationId xmlns:p14="http://schemas.microsoft.com/office/powerpoint/2010/main" val="259943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4048"/>
            <a:ext cx="8270488" cy="883968"/>
          </a:xfrm>
        </p:spPr>
        <p:txBody>
          <a:bodyPr/>
          <a:lstStyle/>
          <a:p>
            <a:r>
              <a:rPr lang="en-US" sz="2800" dirty="0">
                <a:solidFill>
                  <a:schemeClr val="bg1"/>
                </a:solidFill>
              </a:rPr>
              <a:t>Priming, Scaling &amp; Teaming (Application)</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50"/>
            <a:ext cx="7886700" cy="3623073"/>
          </a:xfrm>
        </p:spPr>
        <p:txBody>
          <a:bodyPr vert="horz" lIns="91440" tIns="45720" rIns="91440" bIns="45720" rtlCol="0" anchor="t">
            <a:normAutofit lnSpcReduction="10000"/>
          </a:bodyPr>
          <a:lstStyle/>
          <a:p>
            <a:pPr marL="0" indent="0" algn="ctr">
              <a:spcAft>
                <a:spcPts val="1200"/>
              </a:spcAft>
              <a:buNone/>
            </a:pPr>
            <a:r>
              <a:rPr lang="en-US" sz="1800" b="1" i="1" dirty="0">
                <a:solidFill>
                  <a:srgbClr val="FF0000"/>
                </a:solidFill>
              </a:rPr>
              <a:t>Required Letter of Intent is due September 25, 2023</a:t>
            </a:r>
          </a:p>
          <a:p>
            <a:pPr marL="571500" indent="-285750">
              <a:spcAft>
                <a:spcPts val="1200"/>
              </a:spcAft>
            </a:pPr>
            <a:r>
              <a:rPr lang="en-US" sz="1800" dirty="0">
                <a:solidFill>
                  <a:schemeClr val="bg1"/>
                </a:solidFill>
              </a:rPr>
              <a:t>does not factor into review scoring;</a:t>
            </a:r>
          </a:p>
          <a:p>
            <a:pPr marL="571500" indent="-285750">
              <a:spcAft>
                <a:spcPts val="1200"/>
              </a:spcAft>
            </a:pPr>
            <a:r>
              <a:rPr lang="en-US" sz="1800" dirty="0">
                <a:solidFill>
                  <a:schemeClr val="bg1"/>
                </a:solidFill>
              </a:rPr>
              <a:t>lead investigator name and appointment;</a:t>
            </a:r>
          </a:p>
          <a:p>
            <a:pPr marL="571500" indent="-285750">
              <a:spcAft>
                <a:spcPts val="1200"/>
              </a:spcAft>
            </a:pPr>
            <a:r>
              <a:rPr lang="en-US" sz="1800" dirty="0">
                <a:solidFill>
                  <a:schemeClr val="bg1"/>
                </a:solidFill>
              </a:rPr>
              <a:t>Faculty team member names and appointment; </a:t>
            </a:r>
          </a:p>
          <a:p>
            <a:pPr marL="571500" indent="-285750">
              <a:spcAft>
                <a:spcPts val="1200"/>
              </a:spcAft>
            </a:pPr>
            <a:r>
              <a:rPr lang="en-US" sz="1800" dirty="0">
                <a:solidFill>
                  <a:schemeClr val="bg1"/>
                </a:solidFill>
              </a:rPr>
              <a:t>preliminary proposal title;</a:t>
            </a:r>
          </a:p>
          <a:p>
            <a:pPr marL="571500" indent="-285750">
              <a:spcAft>
                <a:spcPts val="1200"/>
              </a:spcAft>
            </a:pPr>
            <a:r>
              <a:rPr lang="en-US" sz="1800" dirty="0">
                <a:solidFill>
                  <a:schemeClr val="bg1"/>
                </a:solidFill>
              </a:rPr>
              <a:t>preliminary abstract (3-4 sentences, informal to guide peer reviewer recruitment);</a:t>
            </a:r>
          </a:p>
          <a:p>
            <a:pPr marL="571500" indent="-285750">
              <a:spcAft>
                <a:spcPts val="1200"/>
              </a:spcAft>
            </a:pPr>
            <a:r>
              <a:rPr lang="en-US" sz="1800" dirty="0">
                <a:solidFill>
                  <a:schemeClr val="bg1"/>
                </a:solidFill>
              </a:rPr>
              <a:t>review committee selection (menu provided) </a:t>
            </a:r>
          </a:p>
          <a:p>
            <a:pPr marL="0" indent="0">
              <a:spcAft>
                <a:spcPts val="1200"/>
              </a:spcAft>
              <a:buNone/>
            </a:pPr>
            <a:endParaRPr lang="en-US" sz="1800" b="1" i="1" dirty="0">
              <a:solidFill>
                <a:srgbClr val="FF0000"/>
              </a:solidFill>
            </a:endParaRPr>
          </a:p>
        </p:txBody>
      </p:sp>
      <p:sp>
        <p:nvSpPr>
          <p:cNvPr id="4" name="Slide Number Placeholder 3">
            <a:extLst>
              <a:ext uri="{FF2B5EF4-FFF2-40B4-BE49-F238E27FC236}">
                <a16:creationId xmlns:a16="http://schemas.microsoft.com/office/drawing/2014/main" id="{37745D98-5128-F615-3CF3-873D2F61AEF6}"/>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11</a:t>
            </a:fld>
            <a:endParaRPr lang="en-US" dirty="0">
              <a:solidFill>
                <a:schemeClr val="bg1"/>
              </a:solidFill>
            </a:endParaRPr>
          </a:p>
        </p:txBody>
      </p:sp>
    </p:spTree>
    <p:extLst>
      <p:ext uri="{BB962C8B-B14F-4D97-AF65-F5344CB8AC3E}">
        <p14:creationId xmlns:p14="http://schemas.microsoft.com/office/powerpoint/2010/main" val="180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4048"/>
            <a:ext cx="8263054" cy="883968"/>
          </a:xfrm>
        </p:spPr>
        <p:txBody>
          <a:bodyPr/>
          <a:lstStyle/>
          <a:p>
            <a:r>
              <a:rPr lang="en-US" sz="2800" dirty="0">
                <a:solidFill>
                  <a:schemeClr val="bg1"/>
                </a:solidFill>
              </a:rPr>
              <a:t>Priming, Scaling &amp; Teaming (Application)</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50"/>
            <a:ext cx="7886700" cy="3623073"/>
          </a:xfrm>
        </p:spPr>
        <p:txBody>
          <a:bodyPr>
            <a:normAutofit fontScale="92500" lnSpcReduction="20000"/>
          </a:bodyPr>
          <a:lstStyle/>
          <a:p>
            <a:pPr marL="0" indent="0" algn="ctr">
              <a:buNone/>
            </a:pPr>
            <a:r>
              <a:rPr lang="en-US" sz="2200" b="1" i="1" dirty="0">
                <a:solidFill>
                  <a:srgbClr val="FF0000"/>
                </a:solidFill>
              </a:rPr>
              <a:t>Full application due October 30, 2023</a:t>
            </a:r>
          </a:p>
          <a:p>
            <a:pPr marL="0" indent="0" algn="ctr">
              <a:buNone/>
            </a:pPr>
            <a:endParaRPr lang="en-US" sz="2200" dirty="0">
              <a:solidFill>
                <a:srgbClr val="FF0000"/>
              </a:solidFill>
            </a:endParaRPr>
          </a:p>
          <a:p>
            <a:pPr marL="457200" indent="-457200">
              <a:buFont typeface="+mj-lt"/>
              <a:buAutoNum type="arabicPeriod"/>
            </a:pPr>
            <a:r>
              <a:rPr lang="en-US" dirty="0">
                <a:solidFill>
                  <a:schemeClr val="bg1"/>
                </a:solidFill>
              </a:rPr>
              <a:t>Online forms:</a:t>
            </a:r>
          </a:p>
          <a:p>
            <a:pPr lvl="2"/>
            <a:r>
              <a:rPr lang="en-US" dirty="0">
                <a:solidFill>
                  <a:schemeClr val="bg1"/>
                </a:solidFill>
              </a:rPr>
              <a:t>proposal abstract statement on significance to society or one’s scholarly community </a:t>
            </a:r>
          </a:p>
          <a:p>
            <a:pPr lvl="2"/>
            <a:r>
              <a:rPr lang="en-US" dirty="0">
                <a:solidFill>
                  <a:schemeClr val="bg1"/>
                </a:solidFill>
              </a:rPr>
              <a:t>faculty development outcome</a:t>
            </a:r>
          </a:p>
          <a:p>
            <a:pPr lvl="2"/>
            <a:r>
              <a:rPr lang="en-US" dirty="0">
                <a:solidFill>
                  <a:schemeClr val="bg1"/>
                </a:solidFill>
              </a:rPr>
              <a:t>project description,</a:t>
            </a:r>
          </a:p>
          <a:p>
            <a:pPr lvl="2"/>
            <a:r>
              <a:rPr lang="en-US" dirty="0">
                <a:solidFill>
                  <a:schemeClr val="bg1"/>
                </a:solidFill>
              </a:rPr>
              <a:t>personnel &amp; team building description</a:t>
            </a:r>
          </a:p>
          <a:p>
            <a:pPr lvl="2"/>
            <a:r>
              <a:rPr lang="en-US" dirty="0">
                <a:solidFill>
                  <a:schemeClr val="bg1"/>
                </a:solidFill>
              </a:rPr>
              <a:t>project workplan,</a:t>
            </a:r>
          </a:p>
          <a:p>
            <a:pPr lvl="2"/>
            <a:r>
              <a:rPr lang="en-US" dirty="0">
                <a:solidFill>
                  <a:schemeClr val="bg1"/>
                </a:solidFill>
              </a:rPr>
              <a:t>project resources and support, </a:t>
            </a:r>
          </a:p>
          <a:p>
            <a:pPr lvl="2"/>
            <a:r>
              <a:rPr lang="en-US" dirty="0">
                <a:solidFill>
                  <a:schemeClr val="bg1"/>
                </a:solidFill>
              </a:rPr>
              <a:t>follow-on funding strategy with specific targets. </a:t>
            </a:r>
          </a:p>
          <a:p>
            <a:pPr marL="457200" indent="-457200">
              <a:buFont typeface="+mj-lt"/>
              <a:buAutoNum type="arabicPeriod"/>
            </a:pPr>
            <a:r>
              <a:rPr lang="en-US" dirty="0">
                <a:solidFill>
                  <a:schemeClr val="bg1"/>
                </a:solidFill>
              </a:rPr>
              <a:t>Document uploads:</a:t>
            </a:r>
          </a:p>
          <a:p>
            <a:pPr lvl="2"/>
            <a:r>
              <a:rPr lang="en-US" dirty="0">
                <a:solidFill>
                  <a:schemeClr val="bg1"/>
                </a:solidFill>
              </a:rPr>
              <a:t>budget &amp; justification,</a:t>
            </a:r>
          </a:p>
          <a:p>
            <a:pPr lvl="2"/>
            <a:r>
              <a:rPr lang="en-US" dirty="0" err="1">
                <a:solidFill>
                  <a:schemeClr val="bg1"/>
                </a:solidFill>
              </a:rPr>
              <a:t>biosketches</a:t>
            </a:r>
            <a:r>
              <a:rPr lang="en-US" dirty="0">
                <a:solidFill>
                  <a:schemeClr val="bg1"/>
                </a:solidFill>
              </a:rPr>
              <a:t> or brief CVs, including current support (lead investigator(s) only), </a:t>
            </a:r>
          </a:p>
          <a:p>
            <a:pPr lvl="2"/>
            <a:r>
              <a:rPr lang="en-US" dirty="0">
                <a:solidFill>
                  <a:schemeClr val="bg1"/>
                </a:solidFill>
              </a:rPr>
              <a:t>Letter of Commitment from Dean or Department Chair of the team lead investigator.</a:t>
            </a:r>
          </a:p>
        </p:txBody>
      </p:sp>
      <p:sp>
        <p:nvSpPr>
          <p:cNvPr id="4" name="Slide Number Placeholder 3">
            <a:extLst>
              <a:ext uri="{FF2B5EF4-FFF2-40B4-BE49-F238E27FC236}">
                <a16:creationId xmlns:a16="http://schemas.microsoft.com/office/drawing/2014/main" id="{8C4FB14B-B315-CAAD-F25D-8EBA8EB1A129}"/>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12</a:t>
            </a:fld>
            <a:endParaRPr lang="en-US" dirty="0">
              <a:solidFill>
                <a:schemeClr val="bg1"/>
              </a:solidFill>
            </a:endParaRPr>
          </a:p>
        </p:txBody>
      </p:sp>
    </p:spTree>
    <p:extLst>
      <p:ext uri="{BB962C8B-B14F-4D97-AF65-F5344CB8AC3E}">
        <p14:creationId xmlns:p14="http://schemas.microsoft.com/office/powerpoint/2010/main" val="417262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7178"/>
            <a:ext cx="8177134" cy="880838"/>
          </a:xfrm>
        </p:spPr>
        <p:txBody>
          <a:bodyPr/>
          <a:lstStyle/>
          <a:p>
            <a:r>
              <a:rPr lang="en-US" sz="2800" dirty="0"/>
              <a:t>Application: Budgets</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50"/>
            <a:ext cx="7886700" cy="3554916"/>
          </a:xfrm>
        </p:spPr>
        <p:txBody>
          <a:bodyPr>
            <a:normAutofit/>
          </a:bodyPr>
          <a:lstStyle/>
          <a:p>
            <a:pPr marL="0" lvl="0" indent="0">
              <a:buNone/>
              <a:defRPr/>
            </a:pPr>
            <a:r>
              <a:rPr lang="en-US" sz="2000" b="1" dirty="0">
                <a:latin typeface="Arial" panose="020B0604020202020204" pitchFamily="34" charset="0"/>
                <a:cs typeface="Arial" panose="020B0604020202020204" pitchFamily="34" charset="0"/>
              </a:rPr>
              <a:t>Creating your budget:</a:t>
            </a:r>
            <a:endParaRPr lang="en-US" sz="2000" dirty="0">
              <a:latin typeface="Arial" panose="020B0604020202020204" pitchFamily="34" charset="0"/>
              <a:cs typeface="Arial" panose="020B0604020202020204" pitchFamily="34" charset="0"/>
            </a:endParaRPr>
          </a:p>
          <a:p>
            <a:pPr lvl="1">
              <a:defRPr/>
            </a:pPr>
            <a:r>
              <a:rPr lang="en-US" sz="1400" dirty="0">
                <a:solidFill>
                  <a:schemeClr val="bg1"/>
                </a:solidFill>
                <a:latin typeface="Arial" panose="020B0604020202020204" pitchFamily="34" charset="0"/>
                <a:cs typeface="Arial" panose="020B0604020202020204" pitchFamily="34" charset="0"/>
              </a:rPr>
              <a:t>Use the budget template (links to current fringe rates)</a:t>
            </a:r>
          </a:p>
          <a:p>
            <a:pPr lvl="1">
              <a:defRPr/>
            </a:pPr>
            <a:r>
              <a:rPr lang="en-US" sz="1400" dirty="0">
                <a:solidFill>
                  <a:schemeClr val="bg1"/>
                </a:solidFill>
                <a:latin typeface="Arial" panose="020B0604020202020204" pitchFamily="34" charset="0"/>
                <a:cs typeface="Arial" panose="020B0604020202020204" pitchFamily="34" charset="0"/>
              </a:rPr>
              <a:t>Work with your department administrator</a:t>
            </a:r>
          </a:p>
          <a:p>
            <a:pPr lvl="1">
              <a:defRPr/>
            </a:pPr>
            <a:endParaRPr lang="en-US" sz="1400" dirty="0">
              <a:solidFill>
                <a:schemeClr val="bg1"/>
              </a:solidFill>
              <a:latin typeface="Arial" panose="020B0604020202020204" pitchFamily="34" charset="0"/>
              <a:cs typeface="Arial" panose="020B0604020202020204" pitchFamily="34" charset="0"/>
            </a:endParaRPr>
          </a:p>
          <a:p>
            <a:pPr marL="0" lvl="0" indent="0">
              <a:buNone/>
              <a:defRPr/>
            </a:pPr>
            <a:r>
              <a:rPr lang="en-US" sz="2000" b="1" dirty="0">
                <a:latin typeface="Arial" panose="020B0604020202020204" pitchFamily="34" charset="0"/>
                <a:cs typeface="Arial" panose="020B0604020202020204" pitchFamily="34" charset="0"/>
              </a:rPr>
              <a:t>Work with your school :</a:t>
            </a:r>
            <a:endParaRPr lang="en-US" sz="2000" dirty="0">
              <a:latin typeface="Arial" panose="020B0604020202020204" pitchFamily="34" charset="0"/>
              <a:cs typeface="Arial" panose="020B0604020202020204" pitchFamily="34" charset="0"/>
            </a:endParaRPr>
          </a:p>
          <a:p>
            <a:pPr lvl="1">
              <a:defRPr/>
            </a:pPr>
            <a:r>
              <a:rPr lang="en-US" sz="1400" dirty="0">
                <a:solidFill>
                  <a:schemeClr val="bg1"/>
                </a:solidFill>
                <a:latin typeface="Arial" panose="020B0604020202020204" pitchFamily="34" charset="0"/>
                <a:cs typeface="Arial" panose="020B0604020202020204" pitchFamily="34" charset="0"/>
              </a:rPr>
              <a:t>Cost-sharing</a:t>
            </a:r>
          </a:p>
          <a:p>
            <a:pPr lvl="1">
              <a:defRPr/>
            </a:pPr>
            <a:r>
              <a:rPr lang="en-US" sz="1400" dirty="0">
                <a:solidFill>
                  <a:schemeClr val="bg1"/>
                </a:solidFill>
                <a:latin typeface="Arial" panose="020B0604020202020204" pitchFamily="34" charset="0"/>
                <a:cs typeface="Arial" panose="020B0604020202020204" pitchFamily="34" charset="0"/>
              </a:rPr>
              <a:t>In-kind contributions</a:t>
            </a:r>
          </a:p>
          <a:p>
            <a:pPr lvl="1">
              <a:defRPr/>
            </a:pPr>
            <a:r>
              <a:rPr lang="en-US" sz="1400" dirty="0">
                <a:solidFill>
                  <a:schemeClr val="bg1"/>
                </a:solidFill>
                <a:latin typeface="Arial" panose="020B0604020202020204" pitchFamily="34" charset="0"/>
                <a:cs typeface="Arial" panose="020B0604020202020204" pitchFamily="34" charset="0"/>
              </a:rPr>
              <a:t>Graduate student employment</a:t>
            </a:r>
          </a:p>
          <a:p>
            <a:pPr lvl="1">
              <a:defRPr/>
            </a:pPr>
            <a:endParaRPr lang="en-US" sz="1400" dirty="0">
              <a:solidFill>
                <a:schemeClr val="bg1"/>
              </a:solidFill>
              <a:latin typeface="Arial" panose="020B0604020202020204" pitchFamily="34" charset="0"/>
              <a:cs typeface="Arial" panose="020B0604020202020204" pitchFamily="34" charset="0"/>
            </a:endParaRPr>
          </a:p>
          <a:p>
            <a:pPr marL="0" lvl="0" indent="0">
              <a:buNone/>
              <a:defRPr/>
            </a:pPr>
            <a:r>
              <a:rPr lang="en-US" sz="2000" b="1" dirty="0">
                <a:latin typeface="Arial" panose="020B0604020202020204" pitchFamily="34" charset="0"/>
                <a:cs typeface="Arial" panose="020B0604020202020204" pitchFamily="34" charset="0"/>
              </a:rPr>
              <a:t>What we don’t allow:</a:t>
            </a:r>
            <a:endParaRPr lang="en-US" sz="2000" dirty="0">
              <a:latin typeface="Arial" panose="020B0604020202020204" pitchFamily="34" charset="0"/>
              <a:cs typeface="Arial" panose="020B0604020202020204" pitchFamily="34" charset="0"/>
            </a:endParaRPr>
          </a:p>
          <a:p>
            <a:pPr lvl="1">
              <a:defRPr/>
            </a:pPr>
            <a:r>
              <a:rPr lang="en-US" sz="1400" dirty="0">
                <a:solidFill>
                  <a:schemeClr val="bg1"/>
                </a:solidFill>
                <a:latin typeface="Arial" panose="020B0604020202020204" pitchFamily="34" charset="0"/>
                <a:cs typeface="Arial" panose="020B0604020202020204" pitchFamily="34" charset="0"/>
              </a:rPr>
              <a:t>Salaries</a:t>
            </a:r>
          </a:p>
          <a:p>
            <a:pPr lvl="1">
              <a:defRPr/>
            </a:pPr>
            <a:r>
              <a:rPr lang="en-US" sz="1400" dirty="0">
                <a:solidFill>
                  <a:schemeClr val="bg1"/>
                </a:solidFill>
                <a:latin typeface="Arial" panose="020B0604020202020204" pitchFamily="34" charset="0"/>
                <a:cs typeface="Arial" panose="020B0604020202020204" pitchFamily="34" charset="0"/>
              </a:rPr>
              <a:t>Conference travel</a:t>
            </a:r>
          </a:p>
          <a:p>
            <a:pPr lvl="0">
              <a:defRPr/>
            </a:pPr>
            <a:endParaRPr lang="en-US" sz="1600" dirty="0"/>
          </a:p>
        </p:txBody>
      </p:sp>
      <p:sp>
        <p:nvSpPr>
          <p:cNvPr id="4" name="Slide Number Placeholder 3">
            <a:extLst>
              <a:ext uri="{FF2B5EF4-FFF2-40B4-BE49-F238E27FC236}">
                <a16:creationId xmlns:a16="http://schemas.microsoft.com/office/drawing/2014/main" id="{164D4A4C-775F-BF15-F0E8-6961B526032C}"/>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13</a:t>
            </a:fld>
            <a:endParaRPr lang="en-US" sz="1200" dirty="0">
              <a:solidFill>
                <a:schemeClr val="bg1"/>
              </a:solidFill>
            </a:endParaRPr>
          </a:p>
        </p:txBody>
      </p:sp>
    </p:spTree>
    <p:extLst>
      <p:ext uri="{BB962C8B-B14F-4D97-AF65-F5344CB8AC3E}">
        <p14:creationId xmlns:p14="http://schemas.microsoft.com/office/powerpoint/2010/main" val="415953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7178"/>
            <a:ext cx="8177134" cy="534656"/>
          </a:xfrm>
        </p:spPr>
        <p:txBody>
          <a:bodyPr/>
          <a:lstStyle/>
          <a:p>
            <a:r>
              <a:rPr lang="en-US" sz="2800" dirty="0"/>
              <a:t>Application: Hiring Students</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49" y="1038364"/>
            <a:ext cx="8269873" cy="3263504"/>
          </a:xfrm>
        </p:spPr>
        <p:txBody>
          <a:bodyPr>
            <a:normAutofit fontScale="92500" lnSpcReduction="20000"/>
          </a:bodyPr>
          <a:lstStyle/>
          <a:p>
            <a:pPr marL="0" lvl="0" indent="0">
              <a:buNone/>
              <a:defRPr/>
            </a:pPr>
            <a:r>
              <a:rPr lang="en-US" sz="2000" b="1" dirty="0">
                <a:latin typeface="Arial" panose="020B0604020202020204" pitchFamily="34" charset="0"/>
                <a:cs typeface="Arial" panose="020B0604020202020204" pitchFamily="34" charset="0"/>
              </a:rPr>
              <a:t>Graduate students:</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GSR/GSA appointments</a:t>
            </a:r>
          </a:p>
          <a:p>
            <a:pPr lvl="1">
              <a:defRPr/>
            </a:pPr>
            <a:r>
              <a:rPr lang="en-US" sz="1900" dirty="0">
                <a:solidFill>
                  <a:schemeClr val="bg1"/>
                </a:solidFill>
                <a:latin typeface="Arial" panose="020B0604020202020204" pitchFamily="34" charset="0"/>
                <a:cs typeface="Arial" panose="020B0604020202020204" pitchFamily="34" charset="0"/>
              </a:rPr>
              <a:t>focus on research/creative/scholarly activities</a:t>
            </a:r>
          </a:p>
          <a:p>
            <a:pPr lvl="1">
              <a:defRPr/>
            </a:pPr>
            <a:r>
              <a:rPr lang="en-US" sz="1900" dirty="0">
                <a:solidFill>
                  <a:schemeClr val="bg1"/>
                </a:solidFill>
                <a:latin typeface="Arial" panose="020B0604020202020204" pitchFamily="34" charset="0"/>
                <a:cs typeface="Arial" panose="020B0604020202020204" pitchFamily="34" charset="0"/>
              </a:rPr>
              <a:t>must be appointed per academic regulations</a:t>
            </a:r>
          </a:p>
          <a:p>
            <a:pPr lvl="1">
              <a:defRPr/>
            </a:pPr>
            <a:r>
              <a:rPr lang="en-US" sz="1900" dirty="0">
                <a:solidFill>
                  <a:schemeClr val="bg1"/>
                </a:solidFill>
                <a:latin typeface="Arial" panose="020B0604020202020204" pitchFamily="34" charset="0"/>
                <a:cs typeface="Arial" panose="020B0604020202020204" pitchFamily="34" charset="0"/>
              </a:rPr>
              <a:t>tuition scholarship and stipend/fringe must be included</a:t>
            </a:r>
          </a:p>
          <a:p>
            <a:pPr lvl="1">
              <a:defRPr/>
            </a:pPr>
            <a:endParaRPr lang="en-US" sz="1900" b="1" dirty="0">
              <a:solidFill>
                <a:schemeClr val="bg1"/>
              </a:solidFill>
              <a:latin typeface="Arial" panose="020B0604020202020204" pitchFamily="34" charset="0"/>
              <a:cs typeface="Arial" panose="020B0604020202020204" pitchFamily="34" charset="0"/>
            </a:endParaRPr>
          </a:p>
          <a:p>
            <a:pPr>
              <a:defRPr/>
            </a:pPr>
            <a:r>
              <a:rPr lang="en-US" sz="2100" dirty="0">
                <a:latin typeface="Arial" panose="020B0604020202020204" pitchFamily="34" charset="0"/>
                <a:cs typeface="Arial" panose="020B0604020202020204" pitchFamily="34" charset="0"/>
              </a:rPr>
              <a:t>Hourly employment:</a:t>
            </a:r>
          </a:p>
          <a:p>
            <a:pPr lvl="1">
              <a:defRPr/>
            </a:pPr>
            <a:r>
              <a:rPr lang="en-US" sz="1900" dirty="0">
                <a:solidFill>
                  <a:schemeClr val="bg1"/>
                </a:solidFill>
                <a:latin typeface="Arial" panose="020B0604020202020204" pitchFamily="34" charset="0"/>
                <a:cs typeface="Arial" panose="020B0604020202020204" pitchFamily="34" charset="0"/>
              </a:rPr>
              <a:t>only if duties are not related to the student’s research or academic training</a:t>
            </a:r>
          </a:p>
          <a:p>
            <a:pPr lvl="1">
              <a:defRPr/>
            </a:pPr>
            <a:r>
              <a:rPr lang="en-US" sz="1900" dirty="0">
                <a:solidFill>
                  <a:schemeClr val="bg1"/>
                </a:solidFill>
                <a:latin typeface="Arial" panose="020B0604020202020204" pitchFamily="34" charset="0"/>
                <a:cs typeface="Arial" panose="020B0604020202020204" pitchFamily="34" charset="0"/>
              </a:rPr>
              <a:t>cannot be hourly workers if they hold a GSR/GSA/TA/TF appointment</a:t>
            </a:r>
          </a:p>
          <a:p>
            <a:pPr marL="0" lvl="0" indent="0">
              <a:buNone/>
              <a:defRPr/>
            </a:pPr>
            <a:endParaRPr lang="en-US" sz="1600" b="1" dirty="0">
              <a:latin typeface="Arial" panose="020B0604020202020204" pitchFamily="34" charset="0"/>
              <a:cs typeface="Arial" panose="020B0604020202020204" pitchFamily="34" charset="0"/>
            </a:endParaRPr>
          </a:p>
          <a:p>
            <a:pPr marL="0" lvl="0" indent="0">
              <a:buNone/>
              <a:defRPr/>
            </a:pPr>
            <a:r>
              <a:rPr lang="en-US" sz="2000" b="1" dirty="0">
                <a:latin typeface="Arial" panose="020B0604020202020204" pitchFamily="34" charset="0"/>
                <a:cs typeface="Arial" panose="020B0604020202020204" pitchFamily="34" charset="0"/>
              </a:rPr>
              <a:t>Undergraduate students:</a:t>
            </a:r>
          </a:p>
          <a:p>
            <a:pPr lvl="1">
              <a:defRPr/>
            </a:pPr>
            <a:r>
              <a:rPr lang="en-US" sz="1900" dirty="0">
                <a:solidFill>
                  <a:schemeClr val="bg1"/>
                </a:solidFill>
                <a:latin typeface="Arial" panose="020B0604020202020204" pitchFamily="34" charset="0"/>
                <a:cs typeface="Arial" panose="020B0604020202020204" pitchFamily="34" charset="0"/>
              </a:rPr>
              <a:t>Hourly employment</a:t>
            </a:r>
          </a:p>
          <a:p>
            <a:pPr marL="0" lvl="0" indent="0">
              <a:buNone/>
              <a:defRPr/>
            </a:pPr>
            <a:endParaRPr lang="en-US" sz="1600" dirty="0"/>
          </a:p>
        </p:txBody>
      </p:sp>
      <p:sp>
        <p:nvSpPr>
          <p:cNvPr id="4" name="Slide Number Placeholder 3">
            <a:extLst>
              <a:ext uri="{FF2B5EF4-FFF2-40B4-BE49-F238E27FC236}">
                <a16:creationId xmlns:a16="http://schemas.microsoft.com/office/drawing/2014/main" id="{C253794E-702D-D3F7-71F2-C1B37E3575BB}"/>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14</a:t>
            </a:fld>
            <a:endParaRPr lang="en-US" sz="1200" dirty="0">
              <a:solidFill>
                <a:schemeClr val="bg1"/>
              </a:solidFill>
            </a:endParaRPr>
          </a:p>
        </p:txBody>
      </p:sp>
    </p:spTree>
    <p:extLst>
      <p:ext uri="{BB962C8B-B14F-4D97-AF65-F5344CB8AC3E}">
        <p14:creationId xmlns:p14="http://schemas.microsoft.com/office/powerpoint/2010/main" val="64924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7178"/>
            <a:ext cx="8058150" cy="622472"/>
          </a:xfrm>
        </p:spPr>
        <p:txBody>
          <a:bodyPr/>
          <a:lstStyle/>
          <a:p>
            <a:r>
              <a:rPr lang="en-US" sz="2800" dirty="0"/>
              <a:t>Application: Letters of Support</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50"/>
            <a:ext cx="7886700" cy="3623073"/>
          </a:xfrm>
        </p:spPr>
        <p:txBody>
          <a:bodyPr/>
          <a:lstStyle/>
          <a:p>
            <a:pPr lvl="0"/>
            <a:r>
              <a:rPr lang="en-US" dirty="0"/>
              <a:t>One Letter of Commitment should be uploaded to an application</a:t>
            </a:r>
          </a:p>
          <a:p>
            <a:pPr lvl="0"/>
            <a:endParaRPr lang="en-US" dirty="0"/>
          </a:p>
          <a:p>
            <a:pPr lvl="0"/>
            <a:endParaRPr lang="en-US" dirty="0"/>
          </a:p>
        </p:txBody>
      </p:sp>
      <p:sp>
        <p:nvSpPr>
          <p:cNvPr id="4" name="Slide Number Placeholder 3">
            <a:extLst>
              <a:ext uri="{FF2B5EF4-FFF2-40B4-BE49-F238E27FC236}">
                <a16:creationId xmlns:a16="http://schemas.microsoft.com/office/drawing/2014/main" id="{41CCEFE6-2D16-4C7F-07CC-D149FBBB137F}"/>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15</a:t>
            </a:fld>
            <a:endParaRPr lang="en-US" sz="1200" dirty="0">
              <a:solidFill>
                <a:schemeClr val="bg1"/>
              </a:solidFill>
            </a:endParaRPr>
          </a:p>
        </p:txBody>
      </p:sp>
    </p:spTree>
    <p:extLst>
      <p:ext uri="{BB962C8B-B14F-4D97-AF65-F5344CB8AC3E}">
        <p14:creationId xmlns:p14="http://schemas.microsoft.com/office/powerpoint/2010/main" val="288993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7178"/>
            <a:ext cx="8058150" cy="880838"/>
          </a:xfrm>
        </p:spPr>
        <p:txBody>
          <a:bodyPr/>
          <a:lstStyle/>
          <a:p>
            <a:r>
              <a:rPr lang="en-US" sz="2800" dirty="0"/>
              <a:t>Application: Writing Tips</a:t>
            </a:r>
          </a:p>
        </p:txBody>
      </p:sp>
      <p:graphicFrame>
        <p:nvGraphicFramePr>
          <p:cNvPr id="5" name="Content Placeholder 1">
            <a:extLst>
              <a:ext uri="{FF2B5EF4-FFF2-40B4-BE49-F238E27FC236}">
                <a16:creationId xmlns:a16="http://schemas.microsoft.com/office/drawing/2014/main" id="{710D2192-6EF7-42E2-AA42-3DF60BEA6F47}"/>
              </a:ext>
            </a:extLst>
          </p:cNvPr>
          <p:cNvGraphicFramePr>
            <a:graphicFrameLocks noGrp="1"/>
          </p:cNvGraphicFramePr>
          <p:nvPr>
            <p:ph idx="1"/>
            <p:extLst>
              <p:ext uri="{D42A27DB-BD31-4B8C-83A1-F6EECF244321}">
                <p14:modId xmlns:p14="http://schemas.microsoft.com/office/powerpoint/2010/main" val="3996168724"/>
              </p:ext>
            </p:extLst>
          </p:nvPr>
        </p:nvGraphicFramePr>
        <p:xfrm>
          <a:off x="628650" y="905574"/>
          <a:ext cx="7886700" cy="3641482"/>
        </p:xfrm>
        <a:graphic>
          <a:graphicData uri="http://schemas.openxmlformats.org/drawingml/2006/table">
            <a:tbl>
              <a:tblPr firstRow="1" bandRow="1">
                <a:effectLst/>
                <a:tableStyleId>{F5AB1C69-6EDB-4FF4-983F-18BD219EF322}</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2"/>
                    </a:ext>
                  </a:extLst>
                </a:gridCol>
              </a:tblGrid>
              <a:tr h="342900">
                <a:tc>
                  <a:txBody>
                    <a:bodyPr/>
                    <a:lstStyle/>
                    <a:p>
                      <a:pPr lvl="0"/>
                      <a:r>
                        <a:rPr lang="en-US" sz="1200" b="1" spc="100">
                          <a:solidFill>
                            <a:schemeClr val="bg1"/>
                          </a:solidFill>
                          <a:latin typeface="Arial" panose="020B0604020202020204" pitchFamily="34" charset="0"/>
                          <a:ea typeface="Yu Gothic" panose="020B0400000000000000" pitchFamily="34" charset="-128"/>
                          <a:cs typeface="Arial" panose="020B0604020202020204" pitchFamily="34" charset="0"/>
                        </a:rPr>
                        <a:t>Academic Writing</a:t>
                      </a:r>
                      <a:endParaRPr lang="en-US" sz="1200" b="1" i="0" spc="100">
                        <a:solidFill>
                          <a:schemeClr val="bg1"/>
                        </a:solidFill>
                        <a:latin typeface="Arial" panose="020B0604020202020204" pitchFamily="34" charset="0"/>
                        <a:ea typeface="Yu Gothic" panose="020B0400000000000000" pitchFamily="34" charset="-128"/>
                        <a:cs typeface="Arial" panose="020B0604020202020204" pitchFamily="34" charset="0"/>
                      </a:endParaRPr>
                    </a:p>
                  </a:txBody>
                  <a:tcPr marL="80388" marR="80388" marT="34290" marB="34290" anchor="b">
                    <a:noFill/>
                  </a:tcPr>
                </a:tc>
                <a:tc>
                  <a:txBody>
                    <a:bodyPr/>
                    <a:lstStyle/>
                    <a:p>
                      <a:pPr lvl="0"/>
                      <a:r>
                        <a:rPr lang="en-US" sz="1200" b="1" spc="100">
                          <a:solidFill>
                            <a:schemeClr val="bg1"/>
                          </a:solidFill>
                          <a:latin typeface="Arial" panose="020B0604020202020204" pitchFamily="34" charset="0"/>
                          <a:ea typeface="Yu Gothic" panose="020B0400000000000000" pitchFamily="34" charset="-128"/>
                          <a:cs typeface="Arial" panose="020B0604020202020204" pitchFamily="34" charset="0"/>
                        </a:rPr>
                        <a:t>Grant Writing</a:t>
                      </a:r>
                      <a:endParaRPr lang="en-US" sz="1200" b="1" i="0" spc="100">
                        <a:solidFill>
                          <a:schemeClr val="bg1"/>
                        </a:solidFill>
                        <a:latin typeface="Arial" panose="020B0604020202020204" pitchFamily="34" charset="0"/>
                        <a:ea typeface="Yu Gothic" panose="020B0400000000000000" pitchFamily="34" charset="-128"/>
                        <a:cs typeface="Arial" panose="020B0604020202020204" pitchFamily="34" charset="0"/>
                      </a:endParaRPr>
                    </a:p>
                  </a:txBody>
                  <a:tcPr marL="80388" marR="80388" marT="34290" marB="34290" anchor="b">
                    <a:noFill/>
                  </a:tcPr>
                </a:tc>
                <a:extLst>
                  <a:ext uri="{0D108BD9-81ED-4DB2-BD59-A6C34878D82A}">
                    <a16:rowId xmlns:a16="http://schemas.microsoft.com/office/drawing/2014/main" val="10000"/>
                  </a:ext>
                </a:extLst>
              </a:tr>
              <a:tr h="471226">
                <a:tc>
                  <a:txBody>
                    <a:bodyPr/>
                    <a:lstStyle/>
                    <a:p>
                      <a:pPr marL="0" lvl="0" indent="0" algn="l">
                        <a:lnSpc>
                          <a:spcPct val="100000"/>
                        </a:lnSpc>
                        <a:spcBef>
                          <a:spcPts val="0"/>
                        </a:spcBef>
                        <a:spcAft>
                          <a:spcPts val="0"/>
                        </a:spcAft>
                        <a:buFontTx/>
                        <a:buNone/>
                      </a:pPr>
                      <a:r>
                        <a:rPr lang="en-US" sz="1200" b="0">
                          <a:solidFill>
                            <a:schemeClr val="accent4"/>
                          </a:solidFill>
                          <a:latin typeface="Arial" panose="020B0604020202020204" pitchFamily="34" charset="0"/>
                          <a:ea typeface="Yu Gothic" panose="020B0400000000000000" pitchFamily="34" charset="-128"/>
                          <a:cs typeface="Arial" panose="020B0604020202020204" pitchFamily="34" charset="0"/>
                        </a:rPr>
                        <a:t>Scholarly pursuit: Individual’s interest</a:t>
                      </a:r>
                      <a:endPar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endParaRPr>
                    </a:p>
                  </a:txBody>
                  <a:tcPr marL="80388" marR="80388" marT="34290" marB="34290" anchor="ctr">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Sponsor’s goals</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Adopts service attitude</a:t>
                      </a:r>
                    </a:p>
                  </a:txBody>
                  <a:tcPr marL="80388" marR="80388" marT="34290" marB="34290"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471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Past oriented</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Describes work that has been completed</a:t>
                      </a:r>
                    </a:p>
                  </a:txBody>
                  <a:tcPr marL="80388" marR="80388"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Future oriented</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Defines work that should/will be done</a:t>
                      </a:r>
                    </a:p>
                  </a:txBody>
                  <a:tcPr marL="80388" marR="80388"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471226">
                <a:tc>
                  <a:txBody>
                    <a:bodyPr/>
                    <a:lstStyle/>
                    <a:p>
                      <a:pPr marL="0" indent="0" algn="l">
                        <a:lnSpc>
                          <a:spcPct val="100000"/>
                        </a:lnSpc>
                        <a:spcBef>
                          <a:spcPts val="0"/>
                        </a:spcBef>
                        <a:spcAft>
                          <a:spcPts val="0"/>
                        </a:spcAft>
                        <a:buFontTx/>
                        <a:buNone/>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Theme-centered</a:t>
                      </a:r>
                      <a:r>
                        <a:rPr lang="en-US" sz="1200" b="0">
                          <a:solidFill>
                            <a:schemeClr val="accent4"/>
                          </a:solidFill>
                          <a:latin typeface="Arial" panose="020B0604020202020204" pitchFamily="34" charset="0"/>
                          <a:ea typeface="Yu Gothic" panose="020B0400000000000000" pitchFamily="34" charset="-128"/>
                          <a:cs typeface="Arial" panose="020B0604020202020204" pitchFamily="34" charset="0"/>
                        </a:rPr>
                        <a:t>: Clear theory and thesis</a:t>
                      </a:r>
                      <a:endPar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endParaRPr>
                    </a:p>
                  </a:txBody>
                  <a:tcPr marL="80388" marR="80388"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Project-centered</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Clear objectives, tasks, deliverables</a:t>
                      </a:r>
                    </a:p>
                  </a:txBody>
                  <a:tcPr marL="80388" marR="80388"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471226">
                <a:tc>
                  <a:txBody>
                    <a:bodyPr/>
                    <a:lstStyle/>
                    <a:p>
                      <a:pPr marL="0" indent="0" algn="l">
                        <a:lnSpc>
                          <a:spcPct val="100000"/>
                        </a:lnSpc>
                        <a:spcBef>
                          <a:spcPts val="0"/>
                        </a:spcBef>
                        <a:spcAft>
                          <a:spcPts val="0"/>
                        </a:spcAft>
                        <a:buFontTx/>
                        <a:buNone/>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Expository</a:t>
                      </a:r>
                      <a:r>
                        <a:rPr lang="en-US" sz="1200" b="0">
                          <a:solidFill>
                            <a:schemeClr val="accent4"/>
                          </a:solidFill>
                          <a:latin typeface="Arial" panose="020B0604020202020204" pitchFamily="34" charset="0"/>
                          <a:ea typeface="Yu Gothic" panose="020B0400000000000000" pitchFamily="34" charset="-128"/>
                          <a:cs typeface="Arial" panose="020B0604020202020204" pitchFamily="34" charset="0"/>
                        </a:rPr>
                        <a:t>: Explains to the reader</a:t>
                      </a:r>
                      <a:endPar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endParaRPr>
                    </a:p>
                  </a:txBody>
                  <a:tcPr marL="80388" marR="80388"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Persuasive</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Sells to the reader</a:t>
                      </a:r>
                    </a:p>
                  </a:txBody>
                  <a:tcPr marL="80388" marR="80388"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471226">
                <a:tc>
                  <a:txBody>
                    <a:bodyPr/>
                    <a:lstStyle/>
                    <a:p>
                      <a:pPr marL="0" indent="0" algn="l">
                        <a:lnSpc>
                          <a:spcPct val="100000"/>
                        </a:lnSpc>
                        <a:spcBef>
                          <a:spcPts val="0"/>
                        </a:spcBef>
                        <a:spcAft>
                          <a:spcPts val="0"/>
                        </a:spcAft>
                        <a:buFontTx/>
                        <a:buNone/>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Impersonal</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Tone is objective</a:t>
                      </a:r>
                    </a:p>
                  </a:txBody>
                  <a:tcPr marL="80388" marR="80388"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Personal:</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Conveys excitement</a:t>
                      </a:r>
                    </a:p>
                  </a:txBody>
                  <a:tcPr marL="80388" marR="80388"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471226">
                <a:tc>
                  <a:txBody>
                    <a:bodyPr/>
                    <a:lstStyle/>
                    <a:p>
                      <a:pPr marL="0" indent="0" algn="l">
                        <a:lnSpc>
                          <a:spcPct val="100000"/>
                        </a:lnSpc>
                        <a:spcBef>
                          <a:spcPts val="0"/>
                        </a:spcBef>
                        <a:spcAft>
                          <a:spcPts val="0"/>
                        </a:spcAft>
                        <a:buFontTx/>
                        <a:buNone/>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Lengthy</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Encourages verbosity</a:t>
                      </a:r>
                    </a:p>
                  </a:txBody>
                  <a:tcPr marL="80388" marR="80388"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Constrained</a:t>
                      </a:r>
                      <a:r>
                        <a:rPr lang="en-US" sz="1200" b="0" i="0">
                          <a:solidFill>
                            <a:schemeClr val="accent4"/>
                          </a:solidFill>
                          <a:latin typeface="Arial" panose="020B0604020202020204" pitchFamily="34" charset="0"/>
                          <a:ea typeface="Yu Gothic" panose="020B0400000000000000" pitchFamily="34" charset="-128"/>
                          <a:cs typeface="Arial" panose="020B0604020202020204" pitchFamily="34" charset="0"/>
                        </a:rPr>
                        <a:t>: Rewards brevity</a:t>
                      </a:r>
                    </a:p>
                  </a:txBody>
                  <a:tcPr marL="80388" marR="80388"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471226">
                <a:tc>
                  <a:txBody>
                    <a:bodyPr/>
                    <a:lstStyle/>
                    <a:p>
                      <a:pPr marL="0" indent="0" algn="l">
                        <a:lnSpc>
                          <a:spcPct val="100000"/>
                        </a:lnSpc>
                        <a:spcBef>
                          <a:spcPts val="0"/>
                        </a:spcBef>
                        <a:spcAft>
                          <a:spcPts val="0"/>
                        </a:spcAft>
                        <a:buFontTx/>
                        <a:buNone/>
                      </a:pPr>
                      <a:r>
                        <a:rPr lang="en-US" sz="1200" b="0" kern="1200">
                          <a:solidFill>
                            <a:schemeClr val="accent4"/>
                          </a:solidFill>
                          <a:latin typeface="Arial" panose="020B0604020202020204" pitchFamily="34" charset="0"/>
                          <a:ea typeface="Yu Gothic" panose="020B0400000000000000" pitchFamily="34" charset="-128"/>
                          <a:cs typeface="Arial" panose="020B0604020202020204" pitchFamily="34" charset="0"/>
                        </a:rPr>
                        <a:t>Specialized terminology</a:t>
                      </a:r>
                    </a:p>
                  </a:txBody>
                  <a:tcPr marL="80388" marR="80388" marT="34290" marB="3429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4"/>
                          </a:solidFill>
                          <a:latin typeface="Arial" panose="020B0604020202020204" pitchFamily="34" charset="0"/>
                          <a:ea typeface="Yu Gothic" panose="020B0400000000000000" pitchFamily="34" charset="-128"/>
                          <a:cs typeface="Arial" panose="020B0604020202020204" pitchFamily="34" charset="0"/>
                        </a:rPr>
                        <a:t>Accessible language</a:t>
                      </a:r>
                    </a:p>
                  </a:txBody>
                  <a:tcPr marL="80388" marR="80388" marT="34290" marB="3429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60B29CD6-5BDA-4A06-9017-CEEB85152DE3}"/>
              </a:ext>
            </a:extLst>
          </p:cNvPr>
          <p:cNvSpPr txBox="1"/>
          <p:nvPr/>
        </p:nvSpPr>
        <p:spPr>
          <a:xfrm>
            <a:off x="5282067" y="628575"/>
            <a:ext cx="3404733" cy="276999"/>
          </a:xfrm>
          <a:prstGeom prst="rect">
            <a:avLst/>
          </a:prstGeom>
          <a:noFill/>
        </p:spPr>
        <p:txBody>
          <a:bodyPr wrap="square" rtlCol="0">
            <a:spAutoFit/>
          </a:bodyPr>
          <a:lstStyle/>
          <a:p>
            <a:pPr lvl="1" algn="r" defTabSz="342900">
              <a:defRPr/>
            </a:pPr>
            <a:r>
              <a:rPr lang="en-US" sz="600" dirty="0">
                <a:solidFill>
                  <a:schemeClr val="accent4"/>
                </a:solidFill>
                <a:latin typeface="Arial" panose="020B0604020202020204" pitchFamily="34" charset="0"/>
                <a:ea typeface="Yu Gothic" panose="020B0400000000000000" pitchFamily="34" charset="-128"/>
                <a:cs typeface="Arial" panose="020B0604020202020204" pitchFamily="34" charset="0"/>
              </a:rPr>
              <a:t>Source: Porter, R. (2007). Why academics have a hard time writing good grant proposals. </a:t>
            </a:r>
            <a:r>
              <a:rPr lang="en-US" sz="600" i="1" dirty="0">
                <a:solidFill>
                  <a:schemeClr val="accent4"/>
                </a:solidFill>
                <a:latin typeface="Arial" panose="020B0604020202020204" pitchFamily="34" charset="0"/>
                <a:ea typeface="Yu Gothic" panose="020B0400000000000000" pitchFamily="34" charset="-128"/>
                <a:cs typeface="Arial" panose="020B0604020202020204" pitchFamily="34" charset="0"/>
              </a:rPr>
              <a:t>The Journal of Research Administration, 38, </a:t>
            </a:r>
            <a:r>
              <a:rPr lang="en-US" sz="600" dirty="0">
                <a:solidFill>
                  <a:schemeClr val="accent4"/>
                </a:solidFill>
                <a:latin typeface="Arial" panose="020B0604020202020204" pitchFamily="34" charset="0"/>
                <a:ea typeface="Yu Gothic" panose="020B0400000000000000" pitchFamily="34" charset="-128"/>
                <a:cs typeface="Arial" panose="020B0604020202020204" pitchFamily="34" charset="0"/>
              </a:rPr>
              <a:t>161-167</a:t>
            </a:r>
            <a:r>
              <a:rPr lang="en-US" sz="600" dirty="0">
                <a:latin typeface="Arial" panose="020B0604020202020204" pitchFamily="34" charset="0"/>
                <a:ea typeface="Yu Gothic" panose="020B0400000000000000" pitchFamily="34" charset="-128"/>
                <a:cs typeface="Arial" panose="020B0604020202020204" pitchFamily="34" charset="0"/>
              </a:rPr>
              <a:t>.</a:t>
            </a:r>
          </a:p>
        </p:txBody>
      </p:sp>
      <p:sp>
        <p:nvSpPr>
          <p:cNvPr id="3" name="Slide Number Placeholder 2">
            <a:extLst>
              <a:ext uri="{FF2B5EF4-FFF2-40B4-BE49-F238E27FC236}">
                <a16:creationId xmlns:a16="http://schemas.microsoft.com/office/drawing/2014/main" id="{7930B3E9-E764-0FBE-7512-9566E3D2DB4A}"/>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16</a:t>
            </a:fld>
            <a:endParaRPr lang="en-US" sz="1200" dirty="0">
              <a:solidFill>
                <a:schemeClr val="bg1"/>
              </a:solidFill>
            </a:endParaRPr>
          </a:p>
        </p:txBody>
      </p:sp>
    </p:spTree>
    <p:extLst>
      <p:ext uri="{BB962C8B-B14F-4D97-AF65-F5344CB8AC3E}">
        <p14:creationId xmlns:p14="http://schemas.microsoft.com/office/powerpoint/2010/main" val="31351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4048"/>
            <a:ext cx="8058150" cy="883968"/>
          </a:xfrm>
        </p:spPr>
        <p:txBody>
          <a:bodyPr/>
          <a:lstStyle/>
          <a:p>
            <a:r>
              <a:rPr lang="en-US" sz="2800" dirty="0">
                <a:solidFill>
                  <a:schemeClr val="bg1"/>
                </a:solidFill>
              </a:rPr>
              <a:t>Reviewing the Pitt Momentum Funds</a:t>
            </a:r>
          </a:p>
        </p:txBody>
      </p:sp>
      <p:sp>
        <p:nvSpPr>
          <p:cNvPr id="7" name="Content Placeholder 2">
            <a:extLst>
              <a:ext uri="{FF2B5EF4-FFF2-40B4-BE49-F238E27FC236}">
                <a16:creationId xmlns:a16="http://schemas.microsoft.com/office/drawing/2014/main" id="{31B75B31-D782-46EB-AC57-6ABFE0F42B6E}"/>
              </a:ext>
            </a:extLst>
          </p:cNvPr>
          <p:cNvSpPr>
            <a:spLocks noGrp="1"/>
          </p:cNvSpPr>
          <p:nvPr>
            <p:ph idx="1"/>
          </p:nvPr>
        </p:nvSpPr>
        <p:spPr>
          <a:xfrm>
            <a:off x="628650" y="1009650"/>
            <a:ext cx="7886700" cy="3623073"/>
          </a:xfrm>
        </p:spPr>
        <p:txBody>
          <a:bodyPr vert="horz" lIns="91440" tIns="45720" rIns="91440" bIns="45720" rtlCol="0" anchor="t">
            <a:noAutofit/>
          </a:bodyPr>
          <a:lstStyle/>
          <a:p>
            <a:pPr marL="0" marR="0" indent="0">
              <a:spcBef>
                <a:spcPts val="0"/>
              </a:spcBef>
              <a:spcAft>
                <a:spcPts val="0"/>
              </a:spcAft>
              <a:buNone/>
            </a:pPr>
            <a:r>
              <a:rPr lang="en-US" sz="2000" b="1" dirty="0">
                <a:solidFill>
                  <a:schemeClr val="bg1"/>
                </a:solidFill>
                <a:effectLst/>
                <a:ea typeface="Times New Roman" panose="02020603050405020304" pitchFamily="18" charset="0"/>
                <a:cs typeface="Times New Roman" panose="02020603050405020304" pitchFamily="18" charset="0"/>
              </a:rPr>
              <a:t>Evaluation Criteria for ALL of the Pitt Momentum Funds</a:t>
            </a:r>
          </a:p>
          <a:p>
            <a:pPr marL="0" marR="0" indent="0">
              <a:spcBef>
                <a:spcPts val="0"/>
              </a:spcBef>
              <a:spcAft>
                <a:spcPts val="0"/>
              </a:spcAft>
              <a:buNone/>
            </a:pPr>
            <a:endParaRPr lang="en-US" sz="18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750"/>
              </a:spcAft>
              <a:buFont typeface="+mj-lt"/>
              <a:buAutoNum type="arabicPeriod"/>
            </a:pPr>
            <a:r>
              <a:rPr lang="en-US" sz="1800" dirty="0">
                <a:solidFill>
                  <a:schemeClr val="bg1"/>
                </a:solidFill>
                <a:effectLst/>
                <a:ea typeface="Times New Roman" panose="02020603050405020304" pitchFamily="18" charset="0"/>
                <a:cs typeface="Times New Roman" panose="02020603050405020304" pitchFamily="18" charset="0"/>
              </a:rPr>
              <a:t>Scholarly Excellence and Potential for Impact</a:t>
            </a:r>
            <a:endParaRPr lang="en-US" sz="1800" dirty="0">
              <a:solidFill>
                <a:schemeClr val="bg1"/>
              </a:solidFill>
              <a:effectLst/>
              <a:ea typeface="Calibri" panose="020F0502020204030204" pitchFamily="34" charset="0"/>
              <a:cs typeface="Times New Roman" panose="02020603050405020304" pitchFamily="18" charset="0"/>
            </a:endParaRPr>
          </a:p>
          <a:p>
            <a:pPr marL="342900" indent="-342900">
              <a:spcBef>
                <a:spcPts val="0"/>
              </a:spcBef>
              <a:spcAft>
                <a:spcPts val="750"/>
              </a:spcAft>
              <a:buFont typeface="+mj-lt"/>
              <a:buAutoNum type="arabicPeriod"/>
            </a:pPr>
            <a:r>
              <a:rPr lang="en-US" sz="1800" dirty="0">
                <a:solidFill>
                  <a:schemeClr val="bg1"/>
                </a:solidFill>
                <a:ea typeface="Times New Roman" panose="02020603050405020304" pitchFamily="18" charset="0"/>
                <a:cs typeface="Times New Roman"/>
              </a:rPr>
              <a:t>Personnel - </a:t>
            </a:r>
            <a:r>
              <a:rPr lang="en-US" sz="1800" dirty="0">
                <a:solidFill>
                  <a:schemeClr val="bg1"/>
                </a:solidFill>
                <a:effectLst/>
                <a:ea typeface="Times New Roman" panose="02020603050405020304" pitchFamily="18" charset="0"/>
                <a:cs typeface="Times New Roman"/>
              </a:rPr>
              <a:t>Project Leadership and Cross-disciplinarity (where applicable)</a:t>
            </a:r>
            <a:r>
              <a:rPr lang="en-US" sz="1800" dirty="0">
                <a:solidFill>
                  <a:schemeClr val="bg1"/>
                </a:solidFill>
                <a:ea typeface="Times New Roman" panose="02020603050405020304" pitchFamily="18" charset="0"/>
                <a:cs typeface="Times New Roman"/>
              </a:rPr>
              <a:t>  </a:t>
            </a:r>
            <a:endParaRPr lang="en-US" sz="1800" dirty="0">
              <a:solidFill>
                <a:schemeClr val="bg1"/>
              </a:solidFill>
              <a:effectLst/>
              <a:ea typeface="Calibri" panose="020F0502020204030204" pitchFamily="34" charset="0"/>
              <a:cs typeface="Times New Roman" panose="02020603050405020304" pitchFamily="18" charset="0"/>
            </a:endParaRPr>
          </a:p>
          <a:p>
            <a:pPr marL="342900" indent="-342900">
              <a:spcBef>
                <a:spcPts val="0"/>
              </a:spcBef>
              <a:spcAft>
                <a:spcPts val="750"/>
              </a:spcAft>
              <a:buFont typeface="+mj-lt"/>
              <a:buAutoNum type="arabicPeriod"/>
            </a:pPr>
            <a:r>
              <a:rPr lang="en-US" sz="1800" dirty="0">
                <a:solidFill>
                  <a:schemeClr val="bg1"/>
                </a:solidFill>
                <a:ea typeface="Times New Roman" panose="02020603050405020304" pitchFamily="18" charset="0"/>
                <a:cs typeface="Times New Roman"/>
              </a:rPr>
              <a:t>Feasibility -</a:t>
            </a:r>
            <a:r>
              <a:rPr lang="en-US" sz="1800" dirty="0">
                <a:solidFill>
                  <a:schemeClr val="bg1"/>
                </a:solidFill>
                <a:effectLst/>
                <a:ea typeface="Times New Roman" panose="02020603050405020304" pitchFamily="18" charset="0"/>
                <a:cs typeface="Times New Roman"/>
              </a:rPr>
              <a:t> Plans, Personnel, and Budget</a:t>
            </a:r>
            <a:endParaRPr lang="en-US" sz="1800" dirty="0">
              <a:solidFill>
                <a:schemeClr val="bg1"/>
              </a:solidFill>
              <a:effectLst/>
              <a:ea typeface="Calibri" panose="020F0502020204030204" pitchFamily="34" charset="0"/>
              <a:cs typeface="Times New Roman"/>
            </a:endParaRPr>
          </a:p>
          <a:p>
            <a:pPr marL="342900" indent="-342900">
              <a:spcBef>
                <a:spcPts val="0"/>
              </a:spcBef>
              <a:spcAft>
                <a:spcPts val="750"/>
              </a:spcAft>
              <a:buFont typeface="+mj-lt"/>
              <a:buAutoNum type="arabicPeriod"/>
            </a:pPr>
            <a:r>
              <a:rPr lang="en-US" sz="1800" dirty="0">
                <a:solidFill>
                  <a:schemeClr val="bg1"/>
                </a:solidFill>
                <a:ea typeface="Times New Roman" panose="02020603050405020304" pitchFamily="18" charset="0"/>
                <a:cs typeface="Times New Roman"/>
              </a:rPr>
              <a:t>Sustainability - </a:t>
            </a:r>
            <a:r>
              <a:rPr lang="en-US" sz="1800" dirty="0">
                <a:solidFill>
                  <a:schemeClr val="bg1"/>
                </a:solidFill>
                <a:effectLst/>
                <a:ea typeface="Times New Roman" panose="02020603050405020304" pitchFamily="18" charset="0"/>
                <a:cs typeface="Times New Roman"/>
              </a:rPr>
              <a:t>Follow-on funding and Project Scaling</a:t>
            </a:r>
            <a:r>
              <a:rPr lang="en-US" sz="1800" dirty="0">
                <a:solidFill>
                  <a:schemeClr val="bg1"/>
                </a:solidFill>
                <a:ea typeface="Times New Roman" panose="02020603050405020304" pitchFamily="18" charset="0"/>
                <a:cs typeface="Times New Roman"/>
              </a:rPr>
              <a:t>  </a:t>
            </a:r>
            <a:endParaRPr lang="en-US" sz="1800" dirty="0">
              <a:solidFill>
                <a:schemeClr val="bg1"/>
              </a:solidFill>
              <a:effectLst/>
              <a:ea typeface="Calibri" panose="020F0502020204030204" pitchFamily="34" charset="0"/>
              <a:cs typeface="Times New Roman" panose="02020603050405020304" pitchFamily="18" charset="0"/>
            </a:endParaRPr>
          </a:p>
          <a:p>
            <a:pPr marL="342900" marR="0" lvl="0" indent="-342900">
              <a:spcBef>
                <a:spcPts val="0"/>
              </a:spcBef>
              <a:spcAft>
                <a:spcPts val="750"/>
              </a:spcAft>
              <a:buFont typeface="+mj-lt"/>
              <a:buAutoNum type="arabicPeriod"/>
            </a:pPr>
            <a:r>
              <a:rPr lang="en-US" sz="1800" dirty="0">
                <a:solidFill>
                  <a:schemeClr val="bg1"/>
                </a:solidFill>
                <a:effectLst/>
                <a:ea typeface="Times New Roman" panose="02020603050405020304" pitchFamily="18" charset="0"/>
                <a:cs typeface="Times New Roman" panose="02020603050405020304" pitchFamily="18" charset="0"/>
              </a:rPr>
              <a:t>Support by Department Chairs or Deans</a:t>
            </a:r>
            <a:endParaRPr lang="en-US" sz="1800" dirty="0">
              <a:solidFill>
                <a:schemeClr val="bg1"/>
              </a:solidFill>
              <a:effectLs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3FE3497-DCF5-DBC2-4D31-74C7958954E7}"/>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17</a:t>
            </a:fld>
            <a:endParaRPr lang="en-US" sz="1200" dirty="0">
              <a:solidFill>
                <a:schemeClr val="bg1"/>
              </a:solidFill>
            </a:endParaRPr>
          </a:p>
        </p:txBody>
      </p:sp>
    </p:spTree>
    <p:extLst>
      <p:ext uri="{BB962C8B-B14F-4D97-AF65-F5344CB8AC3E}">
        <p14:creationId xmlns:p14="http://schemas.microsoft.com/office/powerpoint/2010/main" val="1402808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4048"/>
            <a:ext cx="8058150" cy="883968"/>
          </a:xfrm>
        </p:spPr>
        <p:txBody>
          <a:bodyPr/>
          <a:lstStyle/>
          <a:p>
            <a:r>
              <a:rPr lang="en-US" sz="2800" dirty="0">
                <a:solidFill>
                  <a:schemeClr val="bg1"/>
                </a:solidFill>
              </a:rPr>
              <a:t>My PMF project was awarded!</a:t>
            </a:r>
          </a:p>
        </p:txBody>
      </p:sp>
      <p:sp>
        <p:nvSpPr>
          <p:cNvPr id="7" name="Content Placeholder 2">
            <a:extLst>
              <a:ext uri="{FF2B5EF4-FFF2-40B4-BE49-F238E27FC236}">
                <a16:creationId xmlns:a16="http://schemas.microsoft.com/office/drawing/2014/main" id="{31B75B31-D782-46EB-AC57-6ABFE0F42B6E}"/>
              </a:ext>
            </a:extLst>
          </p:cNvPr>
          <p:cNvSpPr>
            <a:spLocks noGrp="1"/>
          </p:cNvSpPr>
          <p:nvPr>
            <p:ph idx="1"/>
          </p:nvPr>
        </p:nvSpPr>
        <p:spPr>
          <a:xfrm>
            <a:off x="628650" y="1009650"/>
            <a:ext cx="7886700" cy="3623073"/>
          </a:xfrm>
        </p:spPr>
        <p:txBody>
          <a:bodyPr/>
          <a:lstStyle/>
          <a:p>
            <a:pPr marL="0" marR="0" indent="0">
              <a:spcBef>
                <a:spcPts val="0"/>
              </a:spcBef>
              <a:spcAft>
                <a:spcPts val="0"/>
              </a:spcAft>
              <a:buNone/>
            </a:pPr>
            <a:r>
              <a:rPr lang="en-US" sz="2000" b="1" dirty="0">
                <a:solidFill>
                  <a:schemeClr val="bg1"/>
                </a:solidFill>
                <a:effectLst/>
                <a:ea typeface="Times New Roman" panose="02020603050405020304" pitchFamily="18" charset="0"/>
                <a:cs typeface="Times New Roman" panose="02020603050405020304" pitchFamily="18" charset="0"/>
              </a:rPr>
              <a:t>Along with funds…</a:t>
            </a:r>
          </a:p>
          <a:p>
            <a:pPr marL="0" marR="0" indent="0">
              <a:spcBef>
                <a:spcPts val="0"/>
              </a:spcBef>
              <a:spcAft>
                <a:spcPts val="0"/>
              </a:spcAft>
              <a:buNone/>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750"/>
              </a:spcAft>
              <a:buFont typeface="Symbol" panose="05050102010706020507" pitchFamily="18" charset="2"/>
              <a:buChar char=""/>
            </a:pPr>
            <a:r>
              <a:rPr lang="en-US" sz="1800" dirty="0">
                <a:solidFill>
                  <a:schemeClr val="bg1"/>
                </a:solidFill>
                <a:effectLst/>
                <a:ea typeface="Times New Roman" panose="02020603050405020304" pitchFamily="18" charset="0"/>
                <a:cs typeface="Times New Roman" panose="02020603050405020304" pitchFamily="18" charset="0"/>
              </a:rPr>
              <a:t>Participation </a:t>
            </a:r>
            <a:r>
              <a:rPr lang="en-US" sz="1800" dirty="0">
                <a:solidFill>
                  <a:schemeClr val="bg1"/>
                </a:solidFill>
                <a:ea typeface="Times New Roman" panose="02020603050405020304" pitchFamily="18" charset="0"/>
                <a:cs typeface="Times New Roman" panose="02020603050405020304" pitchFamily="18" charset="0"/>
              </a:rPr>
              <a:t>r</a:t>
            </a:r>
            <a:r>
              <a:rPr lang="en-US" sz="1800" dirty="0">
                <a:solidFill>
                  <a:schemeClr val="bg1"/>
                </a:solidFill>
                <a:effectLst/>
                <a:ea typeface="Times New Roman" panose="02020603050405020304" pitchFamily="18" charset="0"/>
                <a:cs typeface="Times New Roman" panose="02020603050405020304" pitchFamily="18" charset="0"/>
              </a:rPr>
              <a:t>equirements</a:t>
            </a:r>
          </a:p>
          <a:p>
            <a:pPr marL="342900" marR="0" lvl="0" indent="-342900">
              <a:spcBef>
                <a:spcPts val="0"/>
              </a:spcBef>
              <a:spcAft>
                <a:spcPts val="750"/>
              </a:spcAft>
              <a:buFont typeface="Symbol" panose="05050102010706020507" pitchFamily="18" charset="2"/>
              <a:buChar char=""/>
            </a:pPr>
            <a:r>
              <a:rPr lang="en-US" sz="1800" dirty="0">
                <a:solidFill>
                  <a:schemeClr val="bg1"/>
                </a:solidFill>
                <a:effectLst/>
                <a:ea typeface="Times New Roman" panose="02020603050405020304" pitchFamily="18" charset="0"/>
                <a:cs typeface="Times New Roman" panose="02020603050405020304" pitchFamily="18" charset="0"/>
              </a:rPr>
              <a:t>Symposium participation</a:t>
            </a:r>
          </a:p>
          <a:p>
            <a:pPr marL="342900" marR="0" lvl="0" indent="-342900">
              <a:spcBef>
                <a:spcPts val="0"/>
              </a:spcBef>
              <a:spcAft>
                <a:spcPts val="750"/>
              </a:spcAft>
              <a:buFont typeface="Symbol" panose="05050102010706020507" pitchFamily="18" charset="2"/>
              <a:buChar char=""/>
            </a:pPr>
            <a:r>
              <a:rPr lang="en-US" sz="1800" dirty="0">
                <a:solidFill>
                  <a:schemeClr val="bg1"/>
                </a:solidFill>
                <a:effectLst/>
                <a:ea typeface="Times New Roman" panose="02020603050405020304" pitchFamily="18" charset="0"/>
                <a:cs typeface="Times New Roman" panose="02020603050405020304" pitchFamily="18" charset="0"/>
              </a:rPr>
              <a:t>Budget confirmation</a:t>
            </a:r>
          </a:p>
          <a:p>
            <a:pPr marL="342900" marR="0" lvl="0" indent="-342900">
              <a:spcBef>
                <a:spcPts val="0"/>
              </a:spcBef>
              <a:spcAft>
                <a:spcPts val="750"/>
              </a:spcAft>
              <a:buFont typeface="Symbol" panose="05050102010706020507" pitchFamily="18" charset="2"/>
              <a:buChar char=""/>
            </a:pPr>
            <a:r>
              <a:rPr lang="en-US" sz="1800" dirty="0">
                <a:solidFill>
                  <a:schemeClr val="bg1"/>
                </a:solidFill>
                <a:effectLst/>
                <a:ea typeface="Times New Roman" panose="02020603050405020304" pitchFamily="18" charset="0"/>
                <a:cs typeface="Times New Roman" panose="02020603050405020304" pitchFamily="18" charset="0"/>
              </a:rPr>
              <a:t>Progress reporting </a:t>
            </a:r>
          </a:p>
          <a:p>
            <a:pPr marL="342900" marR="0" lvl="0" indent="-342900">
              <a:spcBef>
                <a:spcPts val="0"/>
              </a:spcBef>
              <a:spcAft>
                <a:spcPts val="750"/>
              </a:spcAft>
              <a:buFont typeface="Symbol" panose="05050102010706020507" pitchFamily="18" charset="2"/>
              <a:buChar char=""/>
            </a:pPr>
            <a:r>
              <a:rPr lang="en-US" sz="1800" dirty="0">
                <a:solidFill>
                  <a:schemeClr val="bg1"/>
                </a:solidFill>
                <a:effectLst/>
                <a:ea typeface="Times New Roman" panose="02020603050405020304" pitchFamily="18" charset="0"/>
                <a:cs typeface="Times New Roman" panose="02020603050405020304" pitchFamily="18" charset="0"/>
              </a:rPr>
              <a:t>Outcome reporting</a:t>
            </a:r>
            <a:endParaRPr lang="en-US" sz="1800" dirty="0">
              <a:solidFill>
                <a:schemeClr val="bg1"/>
              </a:solidFill>
              <a:effectLs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98410E8-7920-8FAB-8869-5F81AABEC901}"/>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18</a:t>
            </a:fld>
            <a:endParaRPr lang="en-US" sz="1200" dirty="0">
              <a:solidFill>
                <a:schemeClr val="bg1"/>
              </a:solidFill>
            </a:endParaRPr>
          </a:p>
        </p:txBody>
      </p:sp>
    </p:spTree>
    <p:extLst>
      <p:ext uri="{BB962C8B-B14F-4D97-AF65-F5344CB8AC3E}">
        <p14:creationId xmlns:p14="http://schemas.microsoft.com/office/powerpoint/2010/main" val="61668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1457-0079-EF38-0252-5B170C0D9DF7}"/>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BB38427F-B32E-EBB2-F9D1-E420ACA28C09}"/>
              </a:ext>
            </a:extLst>
          </p:cNvPr>
          <p:cNvSpPr>
            <a:spLocks noGrp="1"/>
          </p:cNvSpPr>
          <p:nvPr>
            <p:ph type="sldNum" sz="quarter" idx="12"/>
          </p:nvPr>
        </p:nvSpPr>
        <p:spPr/>
        <p:txBody>
          <a:bodyPr/>
          <a:lstStyle/>
          <a:p>
            <a:fld id="{0B8F101A-5762-A94D-B26B-936FC3619C3C}" type="slidenum">
              <a:rPr lang="en-US" smtClean="0"/>
              <a:t>19</a:t>
            </a:fld>
            <a:endParaRPr lang="en-US"/>
          </a:p>
        </p:txBody>
      </p:sp>
      <p:sp>
        <p:nvSpPr>
          <p:cNvPr id="4" name="TextBox 3">
            <a:extLst>
              <a:ext uri="{FF2B5EF4-FFF2-40B4-BE49-F238E27FC236}">
                <a16:creationId xmlns:a16="http://schemas.microsoft.com/office/drawing/2014/main" id="{545E57D7-9D52-CC78-232A-CAF9DE2EA806}"/>
              </a:ext>
            </a:extLst>
          </p:cNvPr>
          <p:cNvSpPr txBox="1"/>
          <p:nvPr/>
        </p:nvSpPr>
        <p:spPr>
          <a:xfrm>
            <a:off x="1843668" y="2722122"/>
            <a:ext cx="5456664" cy="369332"/>
          </a:xfrm>
          <a:prstGeom prst="rect">
            <a:avLst/>
          </a:prstGeom>
          <a:noFill/>
        </p:spPr>
        <p:txBody>
          <a:bodyPr wrap="square" rtlCol="0">
            <a:spAutoFit/>
          </a:bodyPr>
          <a:lstStyle/>
          <a:p>
            <a:pPr algn="ctr"/>
            <a:r>
              <a:rPr lang="en-US" dirty="0">
                <a:solidFill>
                  <a:schemeClr val="bg1"/>
                </a:solidFill>
                <a:hlinkClick r:id="rId2"/>
              </a:rPr>
              <a:t>https://www.osp.pitt.edu/funding/pmf</a:t>
            </a:r>
            <a:endParaRPr lang="en-US" dirty="0">
              <a:solidFill>
                <a:schemeClr val="bg1"/>
              </a:solidFill>
            </a:endParaRPr>
          </a:p>
        </p:txBody>
      </p:sp>
    </p:spTree>
    <p:extLst>
      <p:ext uri="{BB962C8B-B14F-4D97-AF65-F5344CB8AC3E}">
        <p14:creationId xmlns:p14="http://schemas.microsoft.com/office/powerpoint/2010/main" val="207585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8CC426-EB09-F391-B3DD-2DA92AFC2BEB}"/>
              </a:ext>
            </a:extLst>
          </p:cNvPr>
          <p:cNvSpPr>
            <a:spLocks noGrp="1"/>
          </p:cNvSpPr>
          <p:nvPr>
            <p:ph type="title"/>
          </p:nvPr>
        </p:nvSpPr>
        <p:spPr>
          <a:xfrm>
            <a:off x="457200" y="384048"/>
            <a:ext cx="8058150" cy="883968"/>
          </a:xfrm>
        </p:spPr>
        <p:txBody>
          <a:bodyPr/>
          <a:lstStyle/>
          <a:p>
            <a:pPr algn="ctr"/>
            <a:r>
              <a:rPr lang="en-US" sz="2400" dirty="0">
                <a:solidFill>
                  <a:schemeClr val="bg1"/>
                </a:solidFill>
              </a:rPr>
              <a:t>The Pitt Momentum Awards are provided by the Offices of the Provost and the Senior Vice Chancellor for Research</a:t>
            </a:r>
          </a:p>
        </p:txBody>
      </p:sp>
      <p:sp>
        <p:nvSpPr>
          <p:cNvPr id="5" name="Content Placeholder 4">
            <a:extLst>
              <a:ext uri="{FF2B5EF4-FFF2-40B4-BE49-F238E27FC236}">
                <a16:creationId xmlns:a16="http://schemas.microsoft.com/office/drawing/2014/main" id="{68A4BD58-14A7-1894-F2C7-6EE1ADFE1287}"/>
              </a:ext>
            </a:extLst>
          </p:cNvPr>
          <p:cNvSpPr>
            <a:spLocks noGrp="1"/>
          </p:cNvSpPr>
          <p:nvPr>
            <p:ph idx="1"/>
          </p:nvPr>
        </p:nvSpPr>
        <p:spPr>
          <a:xfrm>
            <a:off x="628650" y="1650380"/>
            <a:ext cx="7886700" cy="2982343"/>
          </a:xfrm>
        </p:spPr>
        <p:txBody>
          <a:bodyPr>
            <a:normAutofit fontScale="92500" lnSpcReduction="10000"/>
          </a:bodyPr>
          <a:lstStyle/>
          <a:p>
            <a:r>
              <a:rPr lang="en-US" sz="2200" dirty="0">
                <a:solidFill>
                  <a:schemeClr val="bg1"/>
                </a:solidFill>
              </a:rPr>
              <a:t>Amanda Godley, Ph.D.</a:t>
            </a:r>
          </a:p>
          <a:p>
            <a:pPr lvl="1"/>
            <a:r>
              <a:rPr lang="en-US" sz="1700" dirty="0">
                <a:solidFill>
                  <a:schemeClr val="bg1"/>
                </a:solidFill>
              </a:rPr>
              <a:t>Vice Provost for Graduate Studies, and</a:t>
            </a:r>
          </a:p>
          <a:p>
            <a:pPr lvl="1"/>
            <a:r>
              <a:rPr lang="en-US" sz="1700" dirty="0">
                <a:solidFill>
                  <a:schemeClr val="bg1"/>
                </a:solidFill>
              </a:rPr>
              <a:t>Interim Vice Provost for Undergraduate Studies</a:t>
            </a:r>
          </a:p>
          <a:p>
            <a:r>
              <a:rPr lang="en-US" sz="2200" dirty="0" err="1">
                <a:solidFill>
                  <a:schemeClr val="bg1"/>
                </a:solidFill>
              </a:rPr>
              <a:t>Shelome</a:t>
            </a:r>
            <a:r>
              <a:rPr lang="en-US" sz="2200" dirty="0">
                <a:solidFill>
                  <a:schemeClr val="bg1"/>
                </a:solidFill>
              </a:rPr>
              <a:t> Gooden, Ph.D.</a:t>
            </a:r>
          </a:p>
          <a:p>
            <a:pPr lvl="1"/>
            <a:r>
              <a:rPr lang="en-US" sz="1700" dirty="0">
                <a:solidFill>
                  <a:schemeClr val="bg1"/>
                </a:solidFill>
              </a:rPr>
              <a:t>Assistant Vice Chancellor for Research in the Humanities, Arts, Social Sciences and Related Fields</a:t>
            </a:r>
          </a:p>
          <a:p>
            <a:r>
              <a:rPr lang="en-US" sz="2200" dirty="0">
                <a:solidFill>
                  <a:schemeClr val="bg1"/>
                </a:solidFill>
              </a:rPr>
              <a:t>Mike Holland, Ph.D.</a:t>
            </a:r>
          </a:p>
          <a:p>
            <a:pPr lvl="1"/>
            <a:r>
              <a:rPr lang="en-US" sz="1700" dirty="0">
                <a:solidFill>
                  <a:schemeClr val="bg1"/>
                </a:solidFill>
              </a:rPr>
              <a:t>Vice Chancellor for Science Policy and Research Strategies</a:t>
            </a:r>
          </a:p>
          <a:p>
            <a:r>
              <a:rPr lang="en-US" sz="2200" dirty="0">
                <a:solidFill>
                  <a:schemeClr val="bg1"/>
                </a:solidFill>
              </a:rPr>
              <a:t>Tobias Rodriguez, Ph.D.</a:t>
            </a:r>
          </a:p>
          <a:p>
            <a:pPr lvl="1"/>
            <a:r>
              <a:rPr lang="en-US" sz="1700" dirty="0">
                <a:solidFill>
                  <a:schemeClr val="bg1"/>
                </a:solidFill>
              </a:rPr>
              <a:t>Assistant Director for Research Development</a:t>
            </a:r>
          </a:p>
          <a:p>
            <a:pPr lvl="1"/>
            <a:endParaRPr lang="en-US" dirty="0">
              <a:solidFill>
                <a:schemeClr val="bg1"/>
              </a:solidFill>
            </a:endParaRPr>
          </a:p>
          <a:p>
            <a:pPr lvl="1"/>
            <a:endParaRPr lang="en-US" dirty="0">
              <a:solidFill>
                <a:schemeClr val="bg1"/>
              </a:solidFill>
            </a:endParaRPr>
          </a:p>
        </p:txBody>
      </p:sp>
      <p:sp>
        <p:nvSpPr>
          <p:cNvPr id="2" name="Slide Number Placeholder 1">
            <a:extLst>
              <a:ext uri="{FF2B5EF4-FFF2-40B4-BE49-F238E27FC236}">
                <a16:creationId xmlns:a16="http://schemas.microsoft.com/office/drawing/2014/main" id="{8DBDB585-8AE2-F22D-B74B-3B434573DD79}"/>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2</a:t>
            </a:fld>
            <a:endParaRPr lang="en-US" sz="1200" dirty="0">
              <a:solidFill>
                <a:schemeClr val="bg1"/>
              </a:solidFill>
            </a:endParaRPr>
          </a:p>
        </p:txBody>
      </p:sp>
    </p:spTree>
    <p:extLst>
      <p:ext uri="{BB962C8B-B14F-4D97-AF65-F5344CB8AC3E}">
        <p14:creationId xmlns:p14="http://schemas.microsoft.com/office/powerpoint/2010/main" val="156830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4D65EF-0D9B-4C5E-BB10-2227A484B836}"/>
              </a:ext>
            </a:extLst>
          </p:cNvPr>
          <p:cNvPicPr>
            <a:picLocks noChangeAspect="1"/>
          </p:cNvPicPr>
          <p:nvPr/>
        </p:nvPicPr>
        <p:blipFill>
          <a:blip r:embed="rId3"/>
          <a:stretch>
            <a:fillRect/>
          </a:stretch>
        </p:blipFill>
        <p:spPr>
          <a:xfrm>
            <a:off x="1387846" y="288434"/>
            <a:ext cx="6368307" cy="5143500"/>
          </a:xfrm>
          <a:prstGeom prst="rect">
            <a:avLst/>
          </a:prstGeom>
        </p:spPr>
      </p:pic>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0" y="0"/>
            <a:ext cx="9144000" cy="2541509"/>
          </a:xfrm>
        </p:spPr>
        <p:txBody>
          <a:bodyPr anchor="t"/>
          <a:lstStyle/>
          <a:p>
            <a:pPr>
              <a:spcBef>
                <a:spcPts val="1200"/>
              </a:spcBef>
            </a:pPr>
            <a:br>
              <a:rPr lang="en-US" sz="2400">
                <a:solidFill>
                  <a:schemeClr val="tx1"/>
                </a:solidFill>
              </a:rPr>
            </a:br>
            <a:r>
              <a:rPr lang="en-US" sz="2400">
                <a:solidFill>
                  <a:schemeClr val="tx1"/>
                </a:solidFill>
              </a:rPr>
              <a:t>Questions? </a:t>
            </a:r>
            <a:r>
              <a:rPr lang="en-US" sz="2400">
                <a:solidFill>
                  <a:schemeClr val="tx1"/>
                </a:solidFill>
                <a:hlinkClick r:id="rId4">
                  <a:extLst>
                    <a:ext uri="{A12FA001-AC4F-418D-AE19-62706E023703}">
                      <ahyp:hlinkClr xmlns:ahyp="http://schemas.microsoft.com/office/drawing/2018/hyperlinkcolor" val="tx"/>
                    </a:ext>
                  </a:extLst>
                </a:hlinkClick>
              </a:rPr>
              <a:t>grantdev@pitt.edu</a:t>
            </a:r>
            <a:br>
              <a:rPr lang="en-US" sz="2400">
                <a:solidFill>
                  <a:schemeClr val="accent4"/>
                </a:solidFill>
              </a:rPr>
            </a:br>
            <a:endParaRPr lang="en-US" sz="2400">
              <a:solidFill>
                <a:schemeClr val="accent4"/>
              </a:solidFill>
            </a:endParaRPr>
          </a:p>
        </p:txBody>
      </p:sp>
      <p:sp>
        <p:nvSpPr>
          <p:cNvPr id="3" name="Slide Number Placeholder 2">
            <a:extLst>
              <a:ext uri="{FF2B5EF4-FFF2-40B4-BE49-F238E27FC236}">
                <a16:creationId xmlns:a16="http://schemas.microsoft.com/office/drawing/2014/main" id="{AFE24876-5DA3-3580-59A5-F09C62CF8A6D}"/>
              </a:ext>
            </a:extLst>
          </p:cNvPr>
          <p:cNvSpPr>
            <a:spLocks noGrp="1"/>
          </p:cNvSpPr>
          <p:nvPr>
            <p:ph type="sldNum" sz="quarter" idx="12"/>
          </p:nvPr>
        </p:nvSpPr>
        <p:spPr/>
        <p:txBody>
          <a:bodyPr/>
          <a:lstStyle/>
          <a:p>
            <a:fld id="{0B8F101A-5762-A94D-B26B-936FC3619C3C}" type="slidenum">
              <a:rPr lang="en-US" smtClean="0"/>
              <a:t>20</a:t>
            </a:fld>
            <a:endParaRPr lang="en-US"/>
          </a:p>
        </p:txBody>
      </p:sp>
    </p:spTree>
    <p:extLst>
      <p:ext uri="{BB962C8B-B14F-4D97-AF65-F5344CB8AC3E}">
        <p14:creationId xmlns:p14="http://schemas.microsoft.com/office/powerpoint/2010/main" val="56587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8CC426-EB09-F391-B3DD-2DA92AFC2BEB}"/>
              </a:ext>
            </a:extLst>
          </p:cNvPr>
          <p:cNvSpPr>
            <a:spLocks noGrp="1"/>
          </p:cNvSpPr>
          <p:nvPr>
            <p:ph type="title"/>
          </p:nvPr>
        </p:nvSpPr>
        <p:spPr>
          <a:xfrm>
            <a:off x="457200" y="384048"/>
            <a:ext cx="8058150" cy="883968"/>
          </a:xfrm>
        </p:spPr>
        <p:txBody>
          <a:bodyPr/>
          <a:lstStyle/>
          <a:p>
            <a:r>
              <a:rPr lang="en-US" sz="2800" dirty="0">
                <a:solidFill>
                  <a:schemeClr val="bg1"/>
                </a:solidFill>
              </a:rPr>
              <a:t>Outline</a:t>
            </a:r>
          </a:p>
        </p:txBody>
      </p:sp>
      <p:sp>
        <p:nvSpPr>
          <p:cNvPr id="5" name="Content Placeholder 4">
            <a:extLst>
              <a:ext uri="{FF2B5EF4-FFF2-40B4-BE49-F238E27FC236}">
                <a16:creationId xmlns:a16="http://schemas.microsoft.com/office/drawing/2014/main" id="{68A4BD58-14A7-1894-F2C7-6EE1ADFE1287}"/>
              </a:ext>
            </a:extLst>
          </p:cNvPr>
          <p:cNvSpPr>
            <a:spLocks noGrp="1"/>
          </p:cNvSpPr>
          <p:nvPr>
            <p:ph idx="1"/>
          </p:nvPr>
        </p:nvSpPr>
        <p:spPr>
          <a:xfrm>
            <a:off x="628650" y="1011044"/>
            <a:ext cx="7886700" cy="3621679"/>
          </a:xfrm>
        </p:spPr>
        <p:txBody>
          <a:bodyPr/>
          <a:lstStyle/>
          <a:p>
            <a:r>
              <a:rPr lang="en-US" dirty="0">
                <a:solidFill>
                  <a:schemeClr val="bg1"/>
                </a:solidFill>
              </a:rPr>
              <a:t>About the Pitt Momentum Funds (PMF)</a:t>
            </a:r>
          </a:p>
          <a:p>
            <a:endParaRPr lang="en-US" dirty="0">
              <a:solidFill>
                <a:schemeClr val="bg1"/>
              </a:solidFill>
            </a:endParaRPr>
          </a:p>
          <a:p>
            <a:r>
              <a:rPr lang="en-US" dirty="0">
                <a:solidFill>
                  <a:schemeClr val="bg1"/>
                </a:solidFill>
              </a:rPr>
              <a:t>Application process</a:t>
            </a:r>
          </a:p>
          <a:p>
            <a:endParaRPr lang="en-US" dirty="0">
              <a:solidFill>
                <a:schemeClr val="bg1"/>
              </a:solidFill>
            </a:endParaRPr>
          </a:p>
          <a:p>
            <a:r>
              <a:rPr lang="en-US" dirty="0">
                <a:solidFill>
                  <a:schemeClr val="bg1"/>
                </a:solidFill>
              </a:rPr>
              <a:t>Review process</a:t>
            </a:r>
          </a:p>
          <a:p>
            <a:endParaRPr lang="en-US" dirty="0">
              <a:solidFill>
                <a:schemeClr val="bg1"/>
              </a:solidFill>
            </a:endParaRPr>
          </a:p>
          <a:p>
            <a:r>
              <a:rPr lang="en-US" dirty="0">
                <a:solidFill>
                  <a:schemeClr val="bg1"/>
                </a:solidFill>
              </a:rPr>
              <a:t>Questions</a:t>
            </a:r>
          </a:p>
          <a:p>
            <a:endParaRPr lang="en-US" dirty="0">
              <a:solidFill>
                <a:schemeClr val="bg1"/>
              </a:solidFill>
            </a:endParaRPr>
          </a:p>
        </p:txBody>
      </p:sp>
      <p:sp>
        <p:nvSpPr>
          <p:cNvPr id="2" name="Slide Number Placeholder 1">
            <a:extLst>
              <a:ext uri="{FF2B5EF4-FFF2-40B4-BE49-F238E27FC236}">
                <a16:creationId xmlns:a16="http://schemas.microsoft.com/office/drawing/2014/main" id="{42AF7D11-0ED8-8CE4-191A-488887CD02DE}"/>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3</a:t>
            </a:fld>
            <a:endParaRPr lang="en-US" sz="1200" dirty="0">
              <a:solidFill>
                <a:schemeClr val="bg1"/>
              </a:solidFill>
            </a:endParaRPr>
          </a:p>
        </p:txBody>
      </p:sp>
    </p:spTree>
    <p:extLst>
      <p:ext uri="{BB962C8B-B14F-4D97-AF65-F5344CB8AC3E}">
        <p14:creationId xmlns:p14="http://schemas.microsoft.com/office/powerpoint/2010/main" val="315635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60B0158-536F-43DD-8811-8F91EB19595D}"/>
              </a:ext>
            </a:extLst>
          </p:cNvPr>
          <p:cNvSpPr>
            <a:spLocks noGrp="1"/>
          </p:cNvSpPr>
          <p:nvPr>
            <p:ph type="title"/>
          </p:nvPr>
        </p:nvSpPr>
        <p:spPr>
          <a:xfrm>
            <a:off x="297366" y="1640110"/>
            <a:ext cx="3852965" cy="2353933"/>
          </a:xfrm>
        </p:spPr>
        <p:txBody>
          <a:bodyPr>
            <a:normAutofit/>
          </a:bodyPr>
          <a:lstStyle/>
          <a:p>
            <a:r>
              <a:rPr lang="en-US" sz="4000" dirty="0">
                <a:solidFill>
                  <a:srgbClr val="FFFFFF"/>
                </a:solidFill>
              </a:rPr>
              <a:t>The Pitt Momentum Funds</a:t>
            </a:r>
          </a:p>
        </p:txBody>
      </p:sp>
      <p:sp>
        <p:nvSpPr>
          <p:cNvPr id="7" name="Content Placeholder 6">
            <a:extLst>
              <a:ext uri="{FF2B5EF4-FFF2-40B4-BE49-F238E27FC236}">
                <a16:creationId xmlns:a16="http://schemas.microsoft.com/office/drawing/2014/main" id="{238DC79A-6FA3-4CA3-8434-80988761FC3B}"/>
              </a:ext>
            </a:extLst>
          </p:cNvPr>
          <p:cNvSpPr>
            <a:spLocks noGrp="1"/>
          </p:cNvSpPr>
          <p:nvPr>
            <p:ph idx="1"/>
          </p:nvPr>
        </p:nvSpPr>
        <p:spPr>
          <a:xfrm>
            <a:off x="4150332" y="359550"/>
            <a:ext cx="4392892" cy="3257172"/>
          </a:xfrm>
        </p:spPr>
        <p:txBody>
          <a:bodyPr anchor="ctr">
            <a:normAutofit lnSpcReduction="10000"/>
          </a:bodyPr>
          <a:lstStyle/>
          <a:p>
            <a:pPr marL="0" indent="0">
              <a:buNone/>
            </a:pPr>
            <a:r>
              <a:rPr lang="en-US" b="1" dirty="0">
                <a:latin typeface="Arial" panose="020B0604020202020204" pitchFamily="34" charset="0"/>
                <a:cs typeface="Arial" panose="020B0604020202020204" pitchFamily="34" charset="0"/>
              </a:rPr>
              <a:t>“Funding agencies are increasingly looking for research that can contribute meaningful insight, understanding or solutions to societal challenges through an array of scientific, clinical, public policy, business or technical considerations.”</a:t>
            </a:r>
          </a:p>
        </p:txBody>
      </p:sp>
      <p:sp>
        <p:nvSpPr>
          <p:cNvPr id="3" name="TextBox 2">
            <a:extLst>
              <a:ext uri="{FF2B5EF4-FFF2-40B4-BE49-F238E27FC236}">
                <a16:creationId xmlns:a16="http://schemas.microsoft.com/office/drawing/2014/main" id="{2C43E757-FDF3-B706-0BC6-59B2ADB3C0F9}"/>
              </a:ext>
            </a:extLst>
          </p:cNvPr>
          <p:cNvSpPr txBox="1"/>
          <p:nvPr/>
        </p:nvSpPr>
        <p:spPr>
          <a:xfrm>
            <a:off x="5182740" y="3450117"/>
            <a:ext cx="4166885" cy="861774"/>
          </a:xfrm>
          <a:prstGeom prst="rect">
            <a:avLst/>
          </a:prstGeom>
          <a:noFill/>
        </p:spPr>
        <p:txBody>
          <a:bodyPr wrap="square" rtlCol="0">
            <a:spAutoFit/>
          </a:bodyPr>
          <a:lstStyle/>
          <a:p>
            <a:r>
              <a:rPr lang="en-US" sz="1600" dirty="0">
                <a:solidFill>
                  <a:srgbClr val="1C1C1C"/>
                </a:solidFill>
                <a:latin typeface="Arial" panose="020B0604020202020204" pitchFamily="34" charset="0"/>
                <a:cs typeface="Arial" panose="020B0604020202020204" pitchFamily="34" charset="0"/>
              </a:rPr>
              <a:t>Rob </a:t>
            </a:r>
            <a:r>
              <a:rPr lang="en-US" sz="1600" dirty="0" err="1">
                <a:solidFill>
                  <a:srgbClr val="1C1C1C"/>
                </a:solidFill>
                <a:latin typeface="Arial" panose="020B0604020202020204" pitchFamily="34" charset="0"/>
                <a:cs typeface="Arial" panose="020B0604020202020204" pitchFamily="34" charset="0"/>
              </a:rPr>
              <a:t>Rutenbar</a:t>
            </a:r>
            <a:r>
              <a:rPr lang="en-US" sz="1600" dirty="0">
                <a:solidFill>
                  <a:srgbClr val="1C1C1C"/>
                </a:solidFill>
                <a:latin typeface="Arial" panose="020B0604020202020204" pitchFamily="34" charset="0"/>
                <a:cs typeface="Arial" panose="020B0604020202020204" pitchFamily="34" charset="0"/>
              </a:rPr>
              <a:t>, Ph.D.</a:t>
            </a:r>
            <a:br>
              <a:rPr lang="en-US" sz="1600" dirty="0">
                <a:solidFill>
                  <a:srgbClr val="1C1C1C"/>
                </a:solidFill>
                <a:latin typeface="Arial" panose="020B0604020202020204" pitchFamily="34" charset="0"/>
                <a:cs typeface="Arial" panose="020B0604020202020204" pitchFamily="34" charset="0"/>
              </a:rPr>
            </a:br>
            <a:r>
              <a:rPr lang="en-US" sz="1600" i="1" dirty="0">
                <a:solidFill>
                  <a:srgbClr val="1C1C1C"/>
                </a:solidFill>
                <a:latin typeface="Arial" panose="020B0604020202020204" pitchFamily="34" charset="0"/>
                <a:cs typeface="Arial" panose="020B0604020202020204" pitchFamily="34" charset="0"/>
              </a:rPr>
              <a:t>Senior Vice Chancellor for Research</a:t>
            </a:r>
            <a:endParaRPr lang="en-US" sz="1600" i="1"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99A5CCB-5EFC-2CC1-12D4-CC624F7A5040}"/>
              </a:ext>
            </a:extLst>
          </p:cNvPr>
          <p:cNvSpPr>
            <a:spLocks noGrp="1"/>
          </p:cNvSpPr>
          <p:nvPr>
            <p:ph type="sldNum" sz="quarter" idx="12"/>
          </p:nvPr>
        </p:nvSpPr>
        <p:spPr/>
        <p:txBody>
          <a:bodyPr/>
          <a:lstStyle/>
          <a:p>
            <a:pPr algn="r"/>
            <a:fld id="{0B8F101A-5762-A94D-B26B-936FC3619C3C}" type="slidenum">
              <a:rPr lang="en-US" sz="1100" smtClean="0">
                <a:solidFill>
                  <a:schemeClr val="bg1"/>
                </a:solidFill>
              </a:rPr>
              <a:pPr algn="r"/>
              <a:t>4</a:t>
            </a:fld>
            <a:endParaRPr lang="en-US" dirty="0">
              <a:solidFill>
                <a:schemeClr val="bg1"/>
              </a:solidFill>
            </a:endParaRPr>
          </a:p>
        </p:txBody>
      </p:sp>
    </p:spTree>
    <p:extLst>
      <p:ext uri="{BB962C8B-B14F-4D97-AF65-F5344CB8AC3E}">
        <p14:creationId xmlns:p14="http://schemas.microsoft.com/office/powerpoint/2010/main" val="385963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D09EACA-55E8-93F7-CCF5-A43DC5EB546F}"/>
              </a:ext>
            </a:extLst>
          </p:cNvPr>
          <p:cNvSpPr txBox="1">
            <a:spLocks/>
          </p:cNvSpPr>
          <p:nvPr/>
        </p:nvSpPr>
        <p:spPr>
          <a:xfrm>
            <a:off x="457200" y="227090"/>
            <a:ext cx="8229600" cy="7941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493"/>
                </a:solidFill>
                <a:effectLst/>
                <a:uLnTx/>
                <a:uFillTx/>
                <a:cs typeface="Arial" panose="020B0604020202020204" pitchFamily="34" charset="0"/>
              </a:rPr>
              <a:t>Pitt’s Internal Funding Pipeline  </a:t>
            </a:r>
          </a:p>
        </p:txBody>
      </p:sp>
      <p:grpSp>
        <p:nvGrpSpPr>
          <p:cNvPr id="32" name="Group 31">
            <a:extLst>
              <a:ext uri="{FF2B5EF4-FFF2-40B4-BE49-F238E27FC236}">
                <a16:creationId xmlns:a16="http://schemas.microsoft.com/office/drawing/2014/main" id="{5FBC00E2-8FE9-BEED-3349-D16F605B5501}"/>
              </a:ext>
            </a:extLst>
          </p:cNvPr>
          <p:cNvGrpSpPr/>
          <p:nvPr/>
        </p:nvGrpSpPr>
        <p:grpSpPr>
          <a:xfrm>
            <a:off x="133349" y="1134597"/>
            <a:ext cx="8877301" cy="3508046"/>
            <a:chOff x="100179" y="1476568"/>
            <a:chExt cx="8877301" cy="3508046"/>
          </a:xfrm>
        </p:grpSpPr>
        <p:sp>
          <p:nvSpPr>
            <p:cNvPr id="30" name="Right Arrow 29">
              <a:extLst>
                <a:ext uri="{FF2B5EF4-FFF2-40B4-BE49-F238E27FC236}">
                  <a16:creationId xmlns:a16="http://schemas.microsoft.com/office/drawing/2014/main" id="{C0F85486-60B7-6B7D-9565-9041A4FB7970}"/>
                </a:ext>
              </a:extLst>
            </p:cNvPr>
            <p:cNvSpPr/>
            <p:nvPr/>
          </p:nvSpPr>
          <p:spPr>
            <a:xfrm>
              <a:off x="4980779" y="1798645"/>
              <a:ext cx="3995928" cy="109728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an 1">
              <a:extLst>
                <a:ext uri="{FF2B5EF4-FFF2-40B4-BE49-F238E27FC236}">
                  <a16:creationId xmlns:a16="http://schemas.microsoft.com/office/drawing/2014/main" id="{718F759B-F432-AF39-E5A6-C9A9142AD1F6}"/>
                </a:ext>
              </a:extLst>
            </p:cNvPr>
            <p:cNvSpPr/>
            <p:nvPr/>
          </p:nvSpPr>
          <p:spPr>
            <a:xfrm rot="5400000">
              <a:off x="5353319" y="3603266"/>
              <a:ext cx="740664" cy="1371600"/>
            </a:xfrm>
            <a:prstGeom prst="can">
              <a:avLst/>
            </a:prstGeom>
            <a:solidFill>
              <a:srgbClr val="FFA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an 2">
              <a:extLst>
                <a:ext uri="{FF2B5EF4-FFF2-40B4-BE49-F238E27FC236}">
                  <a16:creationId xmlns:a16="http://schemas.microsoft.com/office/drawing/2014/main" id="{51DD5DF1-D98C-AC77-1A66-2DA68F780C81}"/>
                </a:ext>
              </a:extLst>
            </p:cNvPr>
            <p:cNvSpPr>
              <a:spLocks noChangeAspect="1"/>
            </p:cNvSpPr>
            <p:nvPr/>
          </p:nvSpPr>
          <p:spPr>
            <a:xfrm rot="5400000">
              <a:off x="474565" y="2688151"/>
              <a:ext cx="731684" cy="118872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an 3">
              <a:extLst>
                <a:ext uri="{FF2B5EF4-FFF2-40B4-BE49-F238E27FC236}">
                  <a16:creationId xmlns:a16="http://schemas.microsoft.com/office/drawing/2014/main" id="{B8F43134-49B8-64F5-C2BD-CDA4B01B4B51}"/>
                </a:ext>
              </a:extLst>
            </p:cNvPr>
            <p:cNvSpPr/>
            <p:nvPr/>
          </p:nvSpPr>
          <p:spPr>
            <a:xfrm rot="5400000">
              <a:off x="3650068" y="1049624"/>
              <a:ext cx="742277" cy="1596166"/>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ight Arrow 8">
              <a:extLst>
                <a:ext uri="{FF2B5EF4-FFF2-40B4-BE49-F238E27FC236}">
                  <a16:creationId xmlns:a16="http://schemas.microsoft.com/office/drawing/2014/main" id="{65E2DA26-A664-5CE2-29B1-8D05B5B989CF}"/>
                </a:ext>
              </a:extLst>
            </p:cNvPr>
            <p:cNvSpPr/>
            <p:nvPr/>
          </p:nvSpPr>
          <p:spPr>
            <a:xfrm>
              <a:off x="4980007" y="3320085"/>
              <a:ext cx="3997473" cy="54864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101BA8E-2CC2-57EC-710B-C14993606A52}"/>
                </a:ext>
              </a:extLst>
            </p:cNvPr>
            <p:cNvSpPr txBox="1"/>
            <p:nvPr/>
          </p:nvSpPr>
          <p:spPr>
            <a:xfrm>
              <a:off x="5769638" y="3470301"/>
              <a:ext cx="2418211"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rPr>
                <a:t>For-profit or Non-profit Spin Out</a:t>
              </a:r>
            </a:p>
          </p:txBody>
        </p:sp>
        <p:sp>
          <p:nvSpPr>
            <p:cNvPr id="11" name="TextBox 10">
              <a:extLst>
                <a:ext uri="{FF2B5EF4-FFF2-40B4-BE49-F238E27FC236}">
                  <a16:creationId xmlns:a16="http://schemas.microsoft.com/office/drawing/2014/main" id="{CD2206C3-D457-D731-C5F1-276AB8FDCBEB}"/>
                </a:ext>
              </a:extLst>
            </p:cNvPr>
            <p:cNvSpPr txBox="1"/>
            <p:nvPr/>
          </p:nvSpPr>
          <p:spPr>
            <a:xfrm>
              <a:off x="409867" y="3051679"/>
              <a:ext cx="861080" cy="46166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493"/>
                  </a:solidFill>
                  <a:effectLst/>
                  <a:uLnTx/>
                  <a:uFillTx/>
                  <a:latin typeface="Calibri" panose="020F0502020204030204"/>
                  <a:ea typeface="+mn-ea"/>
                  <a:cs typeface="+mn-cs"/>
                </a:rPr>
                <a:t>Priming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493"/>
                  </a:solidFill>
                  <a:effectLst/>
                  <a:uLnTx/>
                  <a:uFillTx/>
                  <a:latin typeface="Calibri" panose="020F0502020204030204"/>
                  <a:ea typeface="+mn-ea"/>
                  <a:cs typeface="+mn-cs"/>
                </a:rPr>
                <a:t>Awards</a:t>
              </a:r>
            </a:p>
          </p:txBody>
        </p:sp>
        <p:sp>
          <p:nvSpPr>
            <p:cNvPr id="12" name="TextBox 11">
              <a:extLst>
                <a:ext uri="{FF2B5EF4-FFF2-40B4-BE49-F238E27FC236}">
                  <a16:creationId xmlns:a16="http://schemas.microsoft.com/office/drawing/2014/main" id="{4408B935-E8A6-E99F-2077-A7BB58A09AC0}"/>
                </a:ext>
              </a:extLst>
            </p:cNvPr>
            <p:cNvSpPr txBox="1"/>
            <p:nvPr/>
          </p:nvSpPr>
          <p:spPr>
            <a:xfrm>
              <a:off x="3395350" y="1709208"/>
              <a:ext cx="1255979"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493"/>
                  </a:solidFill>
                  <a:effectLst/>
                  <a:uLnTx/>
                  <a:uFillTx/>
                  <a:latin typeface="Calibri" panose="020F0502020204030204"/>
                  <a:ea typeface="+mn-ea"/>
                  <a:cs typeface="+mn-cs"/>
                </a:rPr>
                <a:t>Scaling Awards</a:t>
              </a:r>
            </a:p>
          </p:txBody>
        </p:sp>
        <p:sp>
          <p:nvSpPr>
            <p:cNvPr id="13" name="TextBox 12">
              <a:extLst>
                <a:ext uri="{FF2B5EF4-FFF2-40B4-BE49-F238E27FC236}">
                  <a16:creationId xmlns:a16="http://schemas.microsoft.com/office/drawing/2014/main" id="{ECE0054C-34A4-1F58-412E-130A007B75BF}"/>
                </a:ext>
              </a:extLst>
            </p:cNvPr>
            <p:cNvSpPr txBox="1"/>
            <p:nvPr/>
          </p:nvSpPr>
          <p:spPr>
            <a:xfrm>
              <a:off x="246047" y="3736640"/>
              <a:ext cx="1450007" cy="1031051"/>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3493"/>
                  </a:solidFill>
                  <a:effectLst/>
                  <a:uLnTx/>
                  <a:uFillTx/>
                  <a:latin typeface="Calibri" panose="020F0502020204030204"/>
                  <a:ea typeface="+mn-ea"/>
                  <a:cs typeface="+mn-cs"/>
                </a:rPr>
                <a:t>up to $25,000</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B48400"/>
                  </a:solidFill>
                  <a:effectLst/>
                  <a:uLnTx/>
                  <a:uFillTx/>
                  <a:latin typeface="Calibri" panose="020F0502020204030204"/>
                  <a:ea typeface="+mn-ea"/>
                  <a:cs typeface="+mn-cs"/>
                </a:rPr>
                <a:t>104 awards to date</a:t>
              </a:r>
            </a:p>
            <a:p>
              <a:pPr marL="0" marR="0" lvl="0" indent="0" algn="l" defTabSz="685800" rtl="0" eaLnBrk="1" fontAlgn="auto" latinLnBrk="0" hangingPunct="1">
                <a:lnSpc>
                  <a:spcPct val="100000"/>
                </a:lnSpc>
                <a:spcBef>
                  <a:spcPts val="0"/>
                </a:spcBef>
                <a:spcAft>
                  <a:spcPts val="225"/>
                </a:spcAft>
                <a:buClrTx/>
                <a:buSzTx/>
                <a:buFontTx/>
                <a:buNone/>
                <a:tabLst/>
                <a:defRPr/>
              </a:pPr>
              <a:r>
                <a:rPr kumimoji="0" lang="en-US" sz="1100" b="0" i="0" u="none" strike="noStrike" kern="1200" cap="none" spc="0" normalizeH="0" baseline="0" noProof="0">
                  <a:ln>
                    <a:noFill/>
                  </a:ln>
                  <a:solidFill>
                    <a:srgbClr val="003493"/>
                  </a:solidFill>
                  <a:effectLst/>
                  <a:uLnTx/>
                  <a:uFillTx/>
                  <a:latin typeface="Calibri" panose="020F0502020204030204"/>
                  <a:ea typeface="+mn-ea"/>
                  <a:cs typeface="+mn-cs"/>
                </a:rPr>
                <a:t>Support individual excellence &amp; fields lacking external support</a:t>
              </a:r>
            </a:p>
          </p:txBody>
        </p:sp>
        <p:sp>
          <p:nvSpPr>
            <p:cNvPr id="14" name="TextBox 13">
              <a:extLst>
                <a:ext uri="{FF2B5EF4-FFF2-40B4-BE49-F238E27FC236}">
                  <a16:creationId xmlns:a16="http://schemas.microsoft.com/office/drawing/2014/main" id="{C032DB5F-7850-8139-4E7B-6338FB57FDC0}"/>
                </a:ext>
              </a:extLst>
            </p:cNvPr>
            <p:cNvSpPr txBox="1"/>
            <p:nvPr/>
          </p:nvSpPr>
          <p:spPr>
            <a:xfrm>
              <a:off x="3415357" y="2343716"/>
              <a:ext cx="1414839" cy="1031051"/>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3493"/>
                  </a:solidFill>
                  <a:effectLst/>
                  <a:uLnTx/>
                  <a:uFillTx/>
                  <a:latin typeface="Calibri" panose="020F0502020204030204"/>
                  <a:ea typeface="+mn-ea"/>
                  <a:cs typeface="+mn-cs"/>
                </a:rPr>
                <a:t>up to $400,000</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B48400"/>
                  </a:solidFill>
                  <a:effectLst/>
                  <a:uLnTx/>
                  <a:uFillTx/>
                  <a:latin typeface="Calibri" panose="020F0502020204030204"/>
                  <a:ea typeface="+mn-ea"/>
                  <a:cs typeface="+mn-cs"/>
                </a:rPr>
                <a:t>8 awards to date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493"/>
                  </a:solidFill>
                  <a:effectLst/>
                  <a:uLnTx/>
                  <a:uFillTx/>
                  <a:latin typeface="Calibri" panose="020F0502020204030204"/>
                  <a:ea typeface="+mn-ea"/>
                  <a:cs typeface="+mn-cs"/>
                </a:rPr>
                <a:t>Project planning, risk reduction, early results, mature ecosystem</a:t>
              </a:r>
            </a:p>
          </p:txBody>
        </p:sp>
        <p:sp>
          <p:nvSpPr>
            <p:cNvPr id="15" name="TextBox 14">
              <a:extLst>
                <a:ext uri="{FF2B5EF4-FFF2-40B4-BE49-F238E27FC236}">
                  <a16:creationId xmlns:a16="http://schemas.microsoft.com/office/drawing/2014/main" id="{CB18EDDB-2413-62D7-432E-CC46529C5075}"/>
                </a:ext>
              </a:extLst>
            </p:cNvPr>
            <p:cNvSpPr txBox="1"/>
            <p:nvPr/>
          </p:nvSpPr>
          <p:spPr>
            <a:xfrm>
              <a:off x="6462887" y="4738393"/>
              <a:ext cx="1239955" cy="246221"/>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a:ea typeface="+mn-ea"/>
                  <a:cs typeface="Calibri"/>
                </a:rPr>
                <a:t>Refreshed in 2021</a:t>
              </a:r>
            </a:p>
          </p:txBody>
        </p:sp>
        <p:sp>
          <p:nvSpPr>
            <p:cNvPr id="18" name="TextBox 17">
              <a:extLst>
                <a:ext uri="{FF2B5EF4-FFF2-40B4-BE49-F238E27FC236}">
                  <a16:creationId xmlns:a16="http://schemas.microsoft.com/office/drawing/2014/main" id="{3010360F-81E0-434C-FBB5-8923850C609C}"/>
                </a:ext>
              </a:extLst>
            </p:cNvPr>
            <p:cNvSpPr txBox="1"/>
            <p:nvPr/>
          </p:nvSpPr>
          <p:spPr>
            <a:xfrm>
              <a:off x="6077695" y="2224175"/>
              <a:ext cx="1802096" cy="246221"/>
            </a:xfrm>
            <a:prstGeom prst="rect">
              <a:avLst/>
            </a:prstGeom>
            <a:noFill/>
          </p:spPr>
          <p:txBody>
            <a:bodyPr wrap="non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3493"/>
                  </a:solidFill>
                  <a:effectLst/>
                  <a:uLnTx/>
                  <a:uFillTx/>
                  <a:latin typeface="Calibri" panose="020F0502020204030204"/>
                  <a:ea typeface="+mn-ea"/>
                  <a:cs typeface="+mn-cs"/>
                </a:rPr>
                <a:t>Federal or Foundation funding</a:t>
              </a:r>
              <a:endPar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A414D102-0B9E-2A48-9CFF-1A1172A0E1F0}"/>
                </a:ext>
              </a:extLst>
            </p:cNvPr>
            <p:cNvGrpSpPr/>
            <p:nvPr/>
          </p:nvGrpSpPr>
          <p:grpSpPr>
            <a:xfrm>
              <a:off x="6465842" y="3917928"/>
              <a:ext cx="1198802" cy="742277"/>
              <a:chOff x="8095780" y="2524015"/>
              <a:chExt cx="1598403" cy="989703"/>
            </a:xfrm>
          </p:grpSpPr>
          <p:sp>
            <p:nvSpPr>
              <p:cNvPr id="20" name="Can 19">
                <a:extLst>
                  <a:ext uri="{FF2B5EF4-FFF2-40B4-BE49-F238E27FC236}">
                    <a16:creationId xmlns:a16="http://schemas.microsoft.com/office/drawing/2014/main" id="{CBFA5BEC-9692-2B2F-6463-CEFBED23D93F}"/>
                  </a:ext>
                </a:extLst>
              </p:cNvPr>
              <p:cNvSpPr/>
              <p:nvPr/>
            </p:nvSpPr>
            <p:spPr>
              <a:xfrm rot="5400000">
                <a:off x="8400130" y="2219665"/>
                <a:ext cx="989703" cy="1598403"/>
              </a:xfrm>
              <a:prstGeom prst="can">
                <a:avLst/>
              </a:prstGeom>
              <a:solidFill>
                <a:srgbClr val="FF2D5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CFBAAEE-B997-9F58-8298-05C6DD0AF8F0}"/>
                  </a:ext>
                </a:extLst>
              </p:cNvPr>
              <p:cNvSpPr txBox="1"/>
              <p:nvPr/>
            </p:nvSpPr>
            <p:spPr>
              <a:xfrm>
                <a:off x="8153472" y="2834199"/>
                <a:ext cx="143076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rPr>
                  <a:t>Gap Funds</a:t>
                </a:r>
              </a:p>
            </p:txBody>
          </p:sp>
        </p:grpSp>
        <p:grpSp>
          <p:nvGrpSpPr>
            <p:cNvPr id="22" name="Group 21">
              <a:extLst>
                <a:ext uri="{FF2B5EF4-FFF2-40B4-BE49-F238E27FC236}">
                  <a16:creationId xmlns:a16="http://schemas.microsoft.com/office/drawing/2014/main" id="{CE4F0D20-A799-12F2-003D-4FD00B3CB92C}"/>
                </a:ext>
              </a:extLst>
            </p:cNvPr>
            <p:cNvGrpSpPr/>
            <p:nvPr/>
          </p:nvGrpSpPr>
          <p:grpSpPr>
            <a:xfrm>
              <a:off x="7717807" y="3917928"/>
              <a:ext cx="1089213" cy="742277"/>
              <a:chOff x="9621375" y="2524014"/>
              <a:chExt cx="1452284" cy="989703"/>
            </a:xfrm>
          </p:grpSpPr>
          <p:sp>
            <p:nvSpPr>
              <p:cNvPr id="23" name="Can 22">
                <a:extLst>
                  <a:ext uri="{FF2B5EF4-FFF2-40B4-BE49-F238E27FC236}">
                    <a16:creationId xmlns:a16="http://schemas.microsoft.com/office/drawing/2014/main" id="{51F1D36A-5157-0FB2-958B-43EAFE7E1C88}"/>
                  </a:ext>
                </a:extLst>
              </p:cNvPr>
              <p:cNvSpPr/>
              <p:nvPr/>
            </p:nvSpPr>
            <p:spPr>
              <a:xfrm rot="5400000">
                <a:off x="9852666" y="2292724"/>
                <a:ext cx="989703" cy="1452283"/>
              </a:xfrm>
              <a:prstGeom prst="ca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7356323-0924-4F65-CE0C-9620B137C0E6}"/>
                  </a:ext>
                </a:extLst>
              </p:cNvPr>
              <p:cNvSpPr txBox="1"/>
              <p:nvPr/>
            </p:nvSpPr>
            <p:spPr>
              <a:xfrm>
                <a:off x="9621375" y="2834199"/>
                <a:ext cx="1430767" cy="33094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rPr>
                  <a:t>External VC</a:t>
                </a:r>
              </a:p>
            </p:txBody>
          </p:sp>
        </p:grpSp>
        <p:sp>
          <p:nvSpPr>
            <p:cNvPr id="25" name="TextBox 24">
              <a:extLst>
                <a:ext uri="{FF2B5EF4-FFF2-40B4-BE49-F238E27FC236}">
                  <a16:creationId xmlns:a16="http://schemas.microsoft.com/office/drawing/2014/main" id="{69BB86B0-46FC-8B99-A249-649CDBCC184A}"/>
                </a:ext>
              </a:extLst>
            </p:cNvPr>
            <p:cNvSpPr txBox="1"/>
            <p:nvPr/>
          </p:nvSpPr>
          <p:spPr>
            <a:xfrm>
              <a:off x="5059182" y="4009086"/>
              <a:ext cx="1188430" cy="55996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rPr>
                <a:t>Campus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13" b="1" i="0" u="none" strike="noStrike" kern="1200" cap="none" spc="0" normalizeH="0" baseline="0" noProof="0">
                  <a:ln>
                    <a:noFill/>
                  </a:ln>
                  <a:solidFill>
                    <a:srgbClr val="003493"/>
                  </a:solidFill>
                  <a:effectLst/>
                  <a:uLnTx/>
                  <a:uFillTx/>
                  <a:latin typeface="Calibri" panose="020F0502020204030204"/>
                  <a:ea typeface="+mn-ea"/>
                  <a:cs typeface="+mn-cs"/>
                </a:rPr>
                <a:t>Commercialization Funds</a:t>
              </a:r>
            </a:p>
          </p:txBody>
        </p:sp>
        <p:sp>
          <p:nvSpPr>
            <p:cNvPr id="26" name="Can 25">
              <a:extLst>
                <a:ext uri="{FF2B5EF4-FFF2-40B4-BE49-F238E27FC236}">
                  <a16:creationId xmlns:a16="http://schemas.microsoft.com/office/drawing/2014/main" id="{E08D8FC0-D69D-655A-0A1D-87079E8BD4E7}"/>
                </a:ext>
              </a:extLst>
            </p:cNvPr>
            <p:cNvSpPr/>
            <p:nvPr/>
          </p:nvSpPr>
          <p:spPr>
            <a:xfrm rot="5400000">
              <a:off x="2004452" y="1769675"/>
              <a:ext cx="742277" cy="1596166"/>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D274AFB-1B48-3F87-940F-E2B231CBAF85}"/>
                </a:ext>
              </a:extLst>
            </p:cNvPr>
            <p:cNvSpPr txBox="1"/>
            <p:nvPr/>
          </p:nvSpPr>
          <p:spPr>
            <a:xfrm>
              <a:off x="1696054" y="3011824"/>
              <a:ext cx="1359072" cy="692497"/>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3493"/>
                  </a:solidFill>
                  <a:effectLst/>
                  <a:uLnTx/>
                  <a:uFillTx/>
                  <a:latin typeface="Calibri" panose="020F0502020204030204"/>
                  <a:ea typeface="+mn-ea"/>
                  <a:cs typeface="+mn-cs"/>
                </a:rPr>
                <a:t>up to $60,000</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B48400"/>
                  </a:solidFill>
                  <a:effectLst/>
                  <a:uLnTx/>
                  <a:uFillTx/>
                  <a:latin typeface="Calibri" panose="020F0502020204030204"/>
                  <a:ea typeface="+mn-ea"/>
                  <a:cs typeface="+mn-cs"/>
                </a:rPr>
                <a:t>20 awards to date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3493"/>
                  </a:solidFill>
                  <a:effectLst/>
                  <a:uLnTx/>
                  <a:uFillTx/>
                  <a:latin typeface="Calibri" panose="020F0502020204030204"/>
                  <a:ea typeface="+mn-ea"/>
                  <a:cs typeface="+mn-cs"/>
                </a:rPr>
                <a:t>Build teams &amp; strategy</a:t>
              </a:r>
            </a:p>
          </p:txBody>
        </p:sp>
        <p:sp>
          <p:nvSpPr>
            <p:cNvPr id="28" name="TextBox 27">
              <a:extLst>
                <a:ext uri="{FF2B5EF4-FFF2-40B4-BE49-F238E27FC236}">
                  <a16:creationId xmlns:a16="http://schemas.microsoft.com/office/drawing/2014/main" id="{527B9C99-D63E-32B3-DF20-0C2EA15C1DBB}"/>
                </a:ext>
              </a:extLst>
            </p:cNvPr>
            <p:cNvSpPr txBox="1"/>
            <p:nvPr/>
          </p:nvSpPr>
          <p:spPr>
            <a:xfrm>
              <a:off x="1679867" y="2429259"/>
              <a:ext cx="1379565"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493"/>
                  </a:solidFill>
                  <a:effectLst/>
                  <a:uLnTx/>
                  <a:uFillTx/>
                  <a:latin typeface="Calibri" panose="020F0502020204030204"/>
                  <a:ea typeface="+mn-ea"/>
                  <a:cs typeface="+mn-cs"/>
                </a:rPr>
                <a:t>Teaming Awards</a:t>
              </a:r>
            </a:p>
          </p:txBody>
        </p:sp>
        <p:sp>
          <p:nvSpPr>
            <p:cNvPr id="31" name="TextBox 30">
              <a:extLst>
                <a:ext uri="{FF2B5EF4-FFF2-40B4-BE49-F238E27FC236}">
                  <a16:creationId xmlns:a16="http://schemas.microsoft.com/office/drawing/2014/main" id="{AE31AC33-965A-B0C6-3956-EB1361D8F28B}"/>
                </a:ext>
              </a:extLst>
            </p:cNvPr>
            <p:cNvSpPr txBox="1"/>
            <p:nvPr/>
          </p:nvSpPr>
          <p:spPr>
            <a:xfrm>
              <a:off x="100179" y="1487571"/>
              <a:ext cx="192934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48400"/>
                  </a:solidFill>
                  <a:effectLst/>
                  <a:uLnTx/>
                  <a:uFillTx/>
                  <a:latin typeface="Arial" panose="020B0604020202020204"/>
                  <a:ea typeface="+mn-ea"/>
                  <a:cs typeface="+mn-cs"/>
                </a:rPr>
                <a:t>$6.2 million over 4 cycles</a:t>
              </a:r>
            </a:p>
          </p:txBody>
        </p:sp>
        <p:sp>
          <p:nvSpPr>
            <p:cNvPr id="5" name="Can 4">
              <a:extLst>
                <a:ext uri="{FF2B5EF4-FFF2-40B4-BE49-F238E27FC236}">
                  <a16:creationId xmlns:a16="http://schemas.microsoft.com/office/drawing/2014/main" id="{B5879DDA-B9BB-C246-3840-DA7BEDF8DBF5}"/>
                </a:ext>
              </a:extLst>
            </p:cNvPr>
            <p:cNvSpPr/>
            <p:nvPr/>
          </p:nvSpPr>
          <p:spPr>
            <a:xfrm rot="5400000">
              <a:off x="2994268" y="2909744"/>
              <a:ext cx="365760" cy="2743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EE29437-7F1C-4A5F-7252-8590DC5D87A0}"/>
                </a:ext>
              </a:extLst>
            </p:cNvPr>
            <p:cNvSpPr txBox="1"/>
            <p:nvPr/>
          </p:nvSpPr>
          <p:spPr>
            <a:xfrm>
              <a:off x="2047586" y="4142844"/>
              <a:ext cx="2259124"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493"/>
                  </a:solidFill>
                  <a:effectLst/>
                  <a:uLnTx/>
                  <a:uFillTx/>
                  <a:latin typeface="Calibri" panose="020F0502020204030204"/>
                  <a:ea typeface="+mn-ea"/>
                  <a:cs typeface="+mn-cs"/>
                </a:rPr>
                <a:t>Arts &amp; Humanities Microgrants</a:t>
              </a:r>
            </a:p>
          </p:txBody>
        </p:sp>
        <p:sp>
          <p:nvSpPr>
            <p:cNvPr id="7" name="TextBox 6">
              <a:extLst>
                <a:ext uri="{FF2B5EF4-FFF2-40B4-BE49-F238E27FC236}">
                  <a16:creationId xmlns:a16="http://schemas.microsoft.com/office/drawing/2014/main" id="{30625345-398B-8D5A-2574-00DB204B8451}"/>
                </a:ext>
              </a:extLst>
            </p:cNvPr>
            <p:cNvSpPr txBox="1"/>
            <p:nvPr/>
          </p:nvSpPr>
          <p:spPr>
            <a:xfrm>
              <a:off x="2799895" y="4477447"/>
              <a:ext cx="1772105" cy="44627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3493"/>
                  </a:solidFill>
                  <a:effectLst/>
                  <a:uLnTx/>
                  <a:uFillTx/>
                  <a:latin typeface="Calibri" panose="020F0502020204030204"/>
                  <a:ea typeface="+mn-ea"/>
                  <a:cs typeface="+mn-cs"/>
                </a:rPr>
                <a:t>$3,000</a:t>
              </a:r>
            </a:p>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B48400"/>
                  </a:solidFill>
                  <a:effectLst/>
                  <a:uLnTx/>
                  <a:uFillTx/>
                  <a:latin typeface="Calibri" panose="020F0502020204030204"/>
                  <a:ea typeface="+mn-ea"/>
                  <a:cs typeface="+mn-cs"/>
                </a:rPr>
                <a:t>21 awards to date</a:t>
              </a:r>
            </a:p>
          </p:txBody>
        </p:sp>
      </p:grpSp>
      <p:sp>
        <p:nvSpPr>
          <p:cNvPr id="8" name="Slide Number Placeholder 7">
            <a:extLst>
              <a:ext uri="{FF2B5EF4-FFF2-40B4-BE49-F238E27FC236}">
                <a16:creationId xmlns:a16="http://schemas.microsoft.com/office/drawing/2014/main" id="{5DFA6850-FCE3-E52D-EB3E-C227F19D2BF2}"/>
              </a:ext>
            </a:extLst>
          </p:cNvPr>
          <p:cNvSpPr>
            <a:spLocks noGrp="1"/>
          </p:cNvSpPr>
          <p:nvPr>
            <p:ph type="sldNum" sz="quarter" idx="12"/>
          </p:nvPr>
        </p:nvSpPr>
        <p:spPr/>
        <p:txBody>
          <a:bodyPr/>
          <a:lstStyle/>
          <a:p>
            <a:pPr lvl="1" algn="r"/>
            <a:fld id="{0B8F101A-5762-A94D-B26B-936FC3619C3C}" type="slidenum">
              <a:rPr lang="en-US" sz="1200" smtClean="0">
                <a:solidFill>
                  <a:schemeClr val="bg1"/>
                </a:solidFill>
              </a:rPr>
              <a:pPr lvl="1" algn="r"/>
              <a:t>5</a:t>
            </a:fld>
            <a:endParaRPr lang="en-US" sz="1200" dirty="0">
              <a:solidFill>
                <a:schemeClr val="bg1"/>
              </a:solidFill>
            </a:endParaRPr>
          </a:p>
        </p:txBody>
      </p:sp>
    </p:spTree>
    <p:extLst>
      <p:ext uri="{BB962C8B-B14F-4D97-AF65-F5344CB8AC3E}">
        <p14:creationId xmlns:p14="http://schemas.microsoft.com/office/powerpoint/2010/main" val="10844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7178"/>
            <a:ext cx="8058150" cy="880838"/>
          </a:xfrm>
        </p:spPr>
        <p:txBody>
          <a:bodyPr/>
          <a:lstStyle/>
          <a:p>
            <a:r>
              <a:rPr lang="en-US" sz="2800" dirty="0"/>
              <a:t>Types of Pitt Momentum Funds</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49"/>
            <a:ext cx="7713926" cy="3421101"/>
          </a:xfrm>
        </p:spPr>
        <p:txBody>
          <a:bodyPr vert="horz" lIns="91440" tIns="45720" rIns="91440" bIns="45720" rtlCol="0" anchor="t">
            <a:normAutofit lnSpcReduction="10000"/>
          </a:bodyPr>
          <a:lstStyle/>
          <a:p>
            <a:pPr marL="342900" indent="-342900">
              <a:spcAft>
                <a:spcPts val="1200"/>
              </a:spcAft>
              <a:buFont typeface="+mj-lt"/>
              <a:buAutoNum type="arabicPeriod"/>
            </a:pPr>
            <a:r>
              <a:rPr lang="en-US" sz="1800" b="1" dirty="0">
                <a:ea typeface="+mn-lt"/>
                <a:cs typeface="+mn-lt"/>
              </a:rPr>
              <a:t>Arts &amp; Humanities Microgrants: </a:t>
            </a:r>
            <a:r>
              <a:rPr lang="en-US" sz="1800" dirty="0">
                <a:ea typeface="+mn-lt"/>
                <a:cs typeface="+mn-lt"/>
              </a:rPr>
              <a:t>smaller-scale projects for faculty (individual or teams) in the arts and humanities. ($3K 1-year awards, Fall &amp; Spring);</a:t>
            </a:r>
          </a:p>
          <a:p>
            <a:pPr marL="342900" indent="-342900">
              <a:spcAft>
                <a:spcPts val="1200"/>
              </a:spcAft>
              <a:buFont typeface="+mj-lt"/>
              <a:buAutoNum type="arabicPeriod"/>
            </a:pPr>
            <a:r>
              <a:rPr lang="en-US" sz="1800" b="1" dirty="0">
                <a:ea typeface="+mn-lt"/>
                <a:cs typeface="+mn-lt"/>
              </a:rPr>
              <a:t>Priming Grants:</a:t>
            </a:r>
            <a:r>
              <a:rPr lang="en-US" sz="1800" b="1" dirty="0"/>
              <a:t> </a:t>
            </a:r>
            <a:r>
              <a:rPr lang="en-US" sz="1800" dirty="0"/>
              <a:t>the early stages of new projects primarily for individual faculty (up to $25K 1-year awards);</a:t>
            </a:r>
            <a:endParaRPr lang="en-US" sz="1800" dirty="0">
              <a:cs typeface="Arial"/>
            </a:endParaRPr>
          </a:p>
          <a:p>
            <a:pPr marL="342900" indent="-342900">
              <a:spcAft>
                <a:spcPts val="1200"/>
              </a:spcAft>
              <a:buFont typeface="+mj-lt"/>
              <a:buAutoNum type="arabicPeriod"/>
            </a:pPr>
            <a:r>
              <a:rPr lang="en-US" sz="1800" b="1" dirty="0">
                <a:ea typeface="+mn-lt"/>
                <a:cs typeface="+mn-lt"/>
              </a:rPr>
              <a:t>Teaming Grants:</a:t>
            </a:r>
            <a:r>
              <a:rPr lang="en-US" sz="1800" b="1" dirty="0"/>
              <a:t> </a:t>
            </a:r>
            <a:r>
              <a:rPr lang="en-US" sz="1800" dirty="0"/>
              <a:t>the planning and capacity-building stages for multidisciplinary team projects ($60K 1-year awards); and</a:t>
            </a:r>
            <a:endParaRPr lang="en-US" sz="1800" dirty="0">
              <a:cs typeface="Arial"/>
            </a:endParaRPr>
          </a:p>
          <a:p>
            <a:pPr marL="342900" indent="-342900">
              <a:spcAft>
                <a:spcPts val="1200"/>
              </a:spcAft>
              <a:buFont typeface="+mj-lt"/>
              <a:buAutoNum type="arabicPeriod"/>
            </a:pPr>
            <a:r>
              <a:rPr lang="en-US" sz="1800" b="1" dirty="0">
                <a:ea typeface="+mn-lt"/>
                <a:cs typeface="+mn-lt"/>
              </a:rPr>
              <a:t>Scaling Grants: </a:t>
            </a:r>
            <a:r>
              <a:rPr lang="en-US" sz="1800" dirty="0"/>
              <a:t>the detailed project planning, gathering of proof-of-concept results, and reducing technical risk so that teams can competitively pursue large, complex, extramural funding ($400K 2-year awards).</a:t>
            </a:r>
            <a:endParaRPr lang="en-US" sz="1800" dirty="0">
              <a:cs typeface="Arial"/>
            </a:endParaRPr>
          </a:p>
        </p:txBody>
      </p:sp>
      <p:sp>
        <p:nvSpPr>
          <p:cNvPr id="4" name="Slide Number Placeholder 3">
            <a:extLst>
              <a:ext uri="{FF2B5EF4-FFF2-40B4-BE49-F238E27FC236}">
                <a16:creationId xmlns:a16="http://schemas.microsoft.com/office/drawing/2014/main" id="{7ED1F6D4-C87E-3953-5D5D-4164FF173DDB}"/>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6</a:t>
            </a:fld>
            <a:endParaRPr lang="en-US" sz="1200" dirty="0">
              <a:solidFill>
                <a:schemeClr val="bg1"/>
              </a:solidFill>
            </a:endParaRPr>
          </a:p>
        </p:txBody>
      </p:sp>
    </p:spTree>
    <p:extLst>
      <p:ext uri="{BB962C8B-B14F-4D97-AF65-F5344CB8AC3E}">
        <p14:creationId xmlns:p14="http://schemas.microsoft.com/office/powerpoint/2010/main" val="208048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2B52DD-3B42-D4FF-8733-7980745A8E75}"/>
              </a:ext>
            </a:extLst>
          </p:cNvPr>
          <p:cNvSpPr>
            <a:spLocks noGrp="1"/>
          </p:cNvSpPr>
          <p:nvPr>
            <p:ph type="title"/>
          </p:nvPr>
        </p:nvSpPr>
        <p:spPr>
          <a:xfrm>
            <a:off x="457200" y="384048"/>
            <a:ext cx="8058150" cy="883968"/>
          </a:xfrm>
        </p:spPr>
        <p:txBody>
          <a:bodyPr/>
          <a:lstStyle/>
          <a:p>
            <a:r>
              <a:rPr lang="en-US" sz="2800" dirty="0">
                <a:solidFill>
                  <a:schemeClr val="bg1"/>
                </a:solidFill>
              </a:rPr>
              <a:t>Microgrants (About and Eligibility)</a:t>
            </a:r>
          </a:p>
        </p:txBody>
      </p:sp>
      <p:sp>
        <p:nvSpPr>
          <p:cNvPr id="3" name="Content Placeholder 2">
            <a:extLst>
              <a:ext uri="{FF2B5EF4-FFF2-40B4-BE49-F238E27FC236}">
                <a16:creationId xmlns:a16="http://schemas.microsoft.com/office/drawing/2014/main" id="{7F00B857-D524-A1FC-6835-ED5417D79BC4}"/>
              </a:ext>
            </a:extLst>
          </p:cNvPr>
          <p:cNvSpPr>
            <a:spLocks noGrp="1"/>
          </p:cNvSpPr>
          <p:nvPr>
            <p:ph idx="1"/>
          </p:nvPr>
        </p:nvSpPr>
        <p:spPr>
          <a:xfrm>
            <a:off x="628650" y="1009650"/>
            <a:ext cx="7886700" cy="3623073"/>
          </a:xfrm>
        </p:spPr>
        <p:txBody>
          <a:bodyPr>
            <a:normAutofit/>
          </a:bodyPr>
          <a:lstStyle/>
          <a:p>
            <a:r>
              <a:rPr lang="en-US" sz="2100" dirty="0">
                <a:solidFill>
                  <a:schemeClr val="bg1"/>
                </a:solidFill>
              </a:rPr>
              <a:t>Expands the funds available to Arts &amp; Humanities faculty </a:t>
            </a:r>
          </a:p>
          <a:p>
            <a:endParaRPr lang="en-US" sz="2000" dirty="0">
              <a:solidFill>
                <a:schemeClr val="bg1"/>
              </a:solidFill>
            </a:endParaRPr>
          </a:p>
          <a:p>
            <a:r>
              <a:rPr lang="en-US" sz="2100" b="1" u="sng" dirty="0">
                <a:solidFill>
                  <a:schemeClr val="bg1"/>
                </a:solidFill>
              </a:rPr>
              <a:t>Not a substitute </a:t>
            </a:r>
            <a:r>
              <a:rPr lang="en-US" sz="2100" dirty="0">
                <a:solidFill>
                  <a:schemeClr val="bg1"/>
                </a:solidFill>
              </a:rPr>
              <a:t>for the priming grants  </a:t>
            </a:r>
          </a:p>
          <a:p>
            <a:pPr lvl="1"/>
            <a:r>
              <a:rPr lang="en-US" dirty="0">
                <a:solidFill>
                  <a:schemeClr val="bg1"/>
                </a:solidFill>
              </a:rPr>
              <a:t>Arts &amp; Humanities faculty can also apply for other level grants</a:t>
            </a:r>
          </a:p>
          <a:p>
            <a:pPr marL="342900" lvl="1" indent="0">
              <a:buNone/>
            </a:pPr>
            <a:endParaRPr lang="en-US" sz="2100" dirty="0">
              <a:solidFill>
                <a:schemeClr val="bg1"/>
              </a:solidFill>
            </a:endParaRPr>
          </a:p>
          <a:p>
            <a:r>
              <a:rPr lang="en-US" sz="2100" dirty="0">
                <a:solidFill>
                  <a:schemeClr val="bg1"/>
                </a:solidFill>
              </a:rPr>
              <a:t>Resource to support existing work in progress or to test new concepts</a:t>
            </a:r>
          </a:p>
          <a:p>
            <a:endParaRPr lang="en-US" dirty="0">
              <a:solidFill>
                <a:schemeClr val="bg1"/>
              </a:solidFill>
            </a:endParaRPr>
          </a:p>
          <a:p>
            <a:r>
              <a:rPr lang="en-US" sz="2100" dirty="0">
                <a:solidFill>
                  <a:schemeClr val="bg1"/>
                </a:solidFill>
              </a:rPr>
              <a:t>Pitt envisions a wide range of research &amp; creative activities</a:t>
            </a:r>
          </a:p>
        </p:txBody>
      </p:sp>
      <p:sp>
        <p:nvSpPr>
          <p:cNvPr id="2" name="Slide Number Placeholder 1">
            <a:extLst>
              <a:ext uri="{FF2B5EF4-FFF2-40B4-BE49-F238E27FC236}">
                <a16:creationId xmlns:a16="http://schemas.microsoft.com/office/drawing/2014/main" id="{ECFB0B1A-D7BF-C08F-2C2A-F2FDA3BE2A62}"/>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7</a:t>
            </a:fld>
            <a:endParaRPr lang="en-US" sz="1200" dirty="0">
              <a:solidFill>
                <a:schemeClr val="bg1"/>
              </a:solidFill>
            </a:endParaRPr>
          </a:p>
        </p:txBody>
      </p:sp>
    </p:spTree>
    <p:extLst>
      <p:ext uri="{BB962C8B-B14F-4D97-AF65-F5344CB8AC3E}">
        <p14:creationId xmlns:p14="http://schemas.microsoft.com/office/powerpoint/2010/main" val="53071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7CA2-24DB-43E7-AF97-D69B73B1EC22}"/>
              </a:ext>
            </a:extLst>
          </p:cNvPr>
          <p:cNvSpPr>
            <a:spLocks noGrp="1"/>
          </p:cNvSpPr>
          <p:nvPr>
            <p:ph type="title"/>
          </p:nvPr>
        </p:nvSpPr>
        <p:spPr>
          <a:xfrm>
            <a:off x="457200" y="384048"/>
            <a:ext cx="8058150" cy="883968"/>
          </a:xfrm>
        </p:spPr>
        <p:txBody>
          <a:bodyPr/>
          <a:lstStyle/>
          <a:p>
            <a:r>
              <a:rPr lang="en-US" sz="2800" dirty="0">
                <a:solidFill>
                  <a:schemeClr val="bg1"/>
                </a:solidFill>
              </a:rPr>
              <a:t>Microgrants: Application</a:t>
            </a:r>
          </a:p>
        </p:txBody>
      </p:sp>
      <p:sp>
        <p:nvSpPr>
          <p:cNvPr id="3" name="Content Placeholder 2">
            <a:extLst>
              <a:ext uri="{FF2B5EF4-FFF2-40B4-BE49-F238E27FC236}">
                <a16:creationId xmlns:a16="http://schemas.microsoft.com/office/drawing/2014/main" id="{A8715A11-EA55-4AAB-B754-DBFF10522F46}"/>
              </a:ext>
            </a:extLst>
          </p:cNvPr>
          <p:cNvSpPr>
            <a:spLocks noGrp="1"/>
          </p:cNvSpPr>
          <p:nvPr>
            <p:ph idx="1"/>
          </p:nvPr>
        </p:nvSpPr>
        <p:spPr>
          <a:xfrm>
            <a:off x="628650" y="1009650"/>
            <a:ext cx="7886700" cy="3623073"/>
          </a:xfrm>
        </p:spPr>
        <p:txBody>
          <a:bodyPr>
            <a:normAutofit fontScale="85000" lnSpcReduction="20000"/>
          </a:bodyPr>
          <a:lstStyle/>
          <a:p>
            <a:pPr marL="0" indent="0" algn="ctr">
              <a:buNone/>
            </a:pPr>
            <a:r>
              <a:rPr lang="en-US" b="1" i="1" dirty="0">
                <a:solidFill>
                  <a:srgbClr val="FF0000"/>
                </a:solidFill>
              </a:rPr>
              <a:t>No Letter of Intent. Online application is due October 16, 2023</a:t>
            </a:r>
          </a:p>
          <a:p>
            <a:endParaRPr lang="en-US" dirty="0">
              <a:solidFill>
                <a:schemeClr val="bg1"/>
              </a:solidFill>
            </a:endParaRPr>
          </a:p>
          <a:p>
            <a:pPr marL="457200" indent="-457200">
              <a:buFont typeface="+mj-lt"/>
              <a:buAutoNum type="arabicPeriod"/>
            </a:pPr>
            <a:r>
              <a:rPr lang="en-US" dirty="0">
                <a:solidFill>
                  <a:schemeClr val="bg1"/>
                </a:solidFill>
              </a:rPr>
              <a:t>Online forms:</a:t>
            </a:r>
          </a:p>
          <a:p>
            <a:pPr lvl="2"/>
            <a:r>
              <a:rPr lang="en-US" dirty="0">
                <a:solidFill>
                  <a:schemeClr val="bg1"/>
                </a:solidFill>
              </a:rPr>
              <a:t>proposal abstract statement on significance to society or one’s scholarly community </a:t>
            </a:r>
          </a:p>
          <a:p>
            <a:pPr lvl="2"/>
            <a:r>
              <a:rPr lang="en-US" dirty="0">
                <a:solidFill>
                  <a:schemeClr val="bg1"/>
                </a:solidFill>
              </a:rPr>
              <a:t>faculty development outcome</a:t>
            </a:r>
          </a:p>
          <a:p>
            <a:pPr lvl="2"/>
            <a:r>
              <a:rPr lang="en-US" dirty="0">
                <a:solidFill>
                  <a:schemeClr val="bg1"/>
                </a:solidFill>
              </a:rPr>
              <a:t>project description</a:t>
            </a:r>
          </a:p>
          <a:p>
            <a:pPr lvl="2"/>
            <a:r>
              <a:rPr lang="en-US" dirty="0">
                <a:solidFill>
                  <a:schemeClr val="bg1"/>
                </a:solidFill>
              </a:rPr>
              <a:t>personnel &amp; team building description</a:t>
            </a:r>
          </a:p>
          <a:p>
            <a:pPr lvl="2"/>
            <a:r>
              <a:rPr lang="en-US" dirty="0">
                <a:solidFill>
                  <a:schemeClr val="bg1"/>
                </a:solidFill>
              </a:rPr>
              <a:t>project workplan</a:t>
            </a:r>
          </a:p>
          <a:p>
            <a:pPr lvl="2"/>
            <a:r>
              <a:rPr lang="en-US" dirty="0">
                <a:solidFill>
                  <a:schemeClr val="bg1"/>
                </a:solidFill>
              </a:rPr>
              <a:t>project resources and support</a:t>
            </a:r>
          </a:p>
          <a:p>
            <a:pPr lvl="2"/>
            <a:r>
              <a:rPr lang="en-US" dirty="0">
                <a:solidFill>
                  <a:schemeClr val="bg1"/>
                </a:solidFill>
              </a:rPr>
              <a:t>follow-on funding strategy with specific targets. </a:t>
            </a:r>
          </a:p>
          <a:p>
            <a:pPr marL="457200" indent="-457200">
              <a:buFont typeface="+mj-lt"/>
              <a:buAutoNum type="arabicPeriod"/>
            </a:pPr>
            <a:r>
              <a:rPr lang="en-US" dirty="0">
                <a:solidFill>
                  <a:schemeClr val="bg1"/>
                </a:solidFill>
              </a:rPr>
              <a:t>File uploads:</a:t>
            </a:r>
          </a:p>
          <a:p>
            <a:pPr lvl="2"/>
            <a:r>
              <a:rPr lang="en-US" dirty="0">
                <a:solidFill>
                  <a:schemeClr val="bg1"/>
                </a:solidFill>
              </a:rPr>
              <a:t>Tables, figures, images and references</a:t>
            </a:r>
          </a:p>
          <a:p>
            <a:pPr lvl="2"/>
            <a:r>
              <a:rPr lang="en-US" dirty="0">
                <a:solidFill>
                  <a:schemeClr val="bg1"/>
                </a:solidFill>
              </a:rPr>
              <a:t>Budget</a:t>
            </a:r>
          </a:p>
          <a:p>
            <a:pPr lvl="2"/>
            <a:r>
              <a:rPr lang="en-US" dirty="0">
                <a:solidFill>
                  <a:schemeClr val="bg1"/>
                </a:solidFill>
              </a:rPr>
              <a:t>Budget justification</a:t>
            </a:r>
          </a:p>
          <a:p>
            <a:pPr lvl="2"/>
            <a:r>
              <a:rPr lang="en-US" dirty="0">
                <a:solidFill>
                  <a:schemeClr val="bg1"/>
                </a:solidFill>
              </a:rPr>
              <a:t>Letter of Commitment from Dean or Department Chair</a:t>
            </a:r>
          </a:p>
        </p:txBody>
      </p:sp>
      <p:sp>
        <p:nvSpPr>
          <p:cNvPr id="4" name="Slide Number Placeholder 3">
            <a:extLst>
              <a:ext uri="{FF2B5EF4-FFF2-40B4-BE49-F238E27FC236}">
                <a16:creationId xmlns:a16="http://schemas.microsoft.com/office/drawing/2014/main" id="{81CC3BA4-24E3-78BD-D8FE-BFD9DF467CE7}"/>
              </a:ext>
            </a:extLst>
          </p:cNvPr>
          <p:cNvSpPr>
            <a:spLocks noGrp="1"/>
          </p:cNvSpPr>
          <p:nvPr>
            <p:ph type="sldNum" sz="quarter" idx="12"/>
          </p:nvPr>
        </p:nvSpPr>
        <p:spPr/>
        <p:txBody>
          <a:bodyPr/>
          <a:lstStyle/>
          <a:p>
            <a:pPr algn="r"/>
            <a:fld id="{0B8F101A-5762-A94D-B26B-936FC3619C3C}" type="slidenum">
              <a:rPr lang="en-US" sz="1200" smtClean="0">
                <a:solidFill>
                  <a:schemeClr val="bg1"/>
                </a:solidFill>
              </a:rPr>
              <a:pPr algn="r"/>
              <a:t>8</a:t>
            </a:fld>
            <a:endParaRPr lang="en-US" sz="1200" dirty="0">
              <a:solidFill>
                <a:schemeClr val="bg1"/>
              </a:solidFill>
            </a:endParaRPr>
          </a:p>
        </p:txBody>
      </p:sp>
    </p:spTree>
    <p:extLst>
      <p:ext uri="{BB962C8B-B14F-4D97-AF65-F5344CB8AC3E}">
        <p14:creationId xmlns:p14="http://schemas.microsoft.com/office/powerpoint/2010/main" val="30803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E377-FCD2-D908-3E7A-026A290BA6E7}"/>
              </a:ext>
            </a:extLst>
          </p:cNvPr>
          <p:cNvSpPr>
            <a:spLocks noGrp="1"/>
          </p:cNvSpPr>
          <p:nvPr>
            <p:ph type="title"/>
          </p:nvPr>
        </p:nvSpPr>
        <p:spPr/>
        <p:txBody>
          <a:bodyPr/>
          <a:lstStyle/>
          <a:p>
            <a:r>
              <a:rPr lang="en-US" sz="2800" dirty="0">
                <a:solidFill>
                  <a:schemeClr val="bg1"/>
                </a:solidFill>
              </a:rPr>
              <a:t>Microgrants: Examples</a:t>
            </a:r>
          </a:p>
        </p:txBody>
      </p:sp>
      <p:sp>
        <p:nvSpPr>
          <p:cNvPr id="3" name="Content Placeholder 2">
            <a:extLst>
              <a:ext uri="{FF2B5EF4-FFF2-40B4-BE49-F238E27FC236}">
                <a16:creationId xmlns:a16="http://schemas.microsoft.com/office/drawing/2014/main" id="{616758F5-3FD4-9248-C4B0-41BEDD032068}"/>
              </a:ext>
            </a:extLst>
          </p:cNvPr>
          <p:cNvSpPr>
            <a:spLocks noGrp="1"/>
          </p:cNvSpPr>
          <p:nvPr>
            <p:ph idx="1"/>
          </p:nvPr>
        </p:nvSpPr>
        <p:spPr>
          <a:xfrm>
            <a:off x="628650" y="1009650"/>
            <a:ext cx="7886700" cy="3623073"/>
          </a:xfrm>
        </p:spPr>
        <p:txBody>
          <a:bodyPr>
            <a:normAutofit/>
          </a:bodyPr>
          <a:lstStyle/>
          <a:p>
            <a:r>
              <a:rPr lang="en-US" sz="2100" dirty="0">
                <a:solidFill>
                  <a:schemeClr val="bg1"/>
                </a:solidFill>
              </a:rPr>
              <a:t>Musical premiered successfully at Pittsburgh’s City of Asylum LitFest 2021</a:t>
            </a:r>
          </a:p>
          <a:p>
            <a:endParaRPr lang="en-US" sz="2100" dirty="0">
              <a:solidFill>
                <a:schemeClr val="bg1"/>
              </a:solidFill>
            </a:endParaRPr>
          </a:p>
          <a:p>
            <a:r>
              <a:rPr lang="en-US" sz="2100" dirty="0">
                <a:solidFill>
                  <a:schemeClr val="bg1"/>
                </a:solidFill>
              </a:rPr>
              <a:t>New York New Music Ensemble will perform the piece with expanded instrumentation </a:t>
            </a:r>
          </a:p>
          <a:p>
            <a:endParaRPr lang="en-US" sz="2100" dirty="0">
              <a:solidFill>
                <a:schemeClr val="bg1"/>
              </a:solidFill>
            </a:endParaRPr>
          </a:p>
          <a:p>
            <a:r>
              <a:rPr lang="en-US" sz="2100" dirty="0">
                <a:solidFill>
                  <a:schemeClr val="bg1"/>
                </a:solidFill>
              </a:rPr>
              <a:t>Book contract with top publishers - Momentum Fund grant helped support faculty fellowship at the University of Oxford’s Centre for Life Writing </a:t>
            </a:r>
          </a:p>
        </p:txBody>
      </p:sp>
      <p:sp>
        <p:nvSpPr>
          <p:cNvPr id="4" name="Slide Number Placeholder 3">
            <a:extLst>
              <a:ext uri="{FF2B5EF4-FFF2-40B4-BE49-F238E27FC236}">
                <a16:creationId xmlns:a16="http://schemas.microsoft.com/office/drawing/2014/main" id="{72CD73DD-4AC2-386D-F408-A91D2870584B}"/>
              </a:ext>
            </a:extLst>
          </p:cNvPr>
          <p:cNvSpPr>
            <a:spLocks noGrp="1"/>
          </p:cNvSpPr>
          <p:nvPr>
            <p:ph type="sldNum" sz="quarter" idx="12"/>
          </p:nvPr>
        </p:nvSpPr>
        <p:spPr/>
        <p:txBody>
          <a:bodyPr/>
          <a:lstStyle/>
          <a:p>
            <a:fld id="{0B8F101A-5762-A94D-B26B-936FC3619C3C}" type="slidenum">
              <a:rPr lang="en-US" smtClean="0"/>
              <a:t>9</a:t>
            </a:fld>
            <a:endParaRPr lang="en-US"/>
          </a:p>
        </p:txBody>
      </p:sp>
    </p:spTree>
    <p:extLst>
      <p:ext uri="{BB962C8B-B14F-4D97-AF65-F5344CB8AC3E}">
        <p14:creationId xmlns:p14="http://schemas.microsoft.com/office/powerpoint/2010/main" val="3285669875"/>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D451B0018B747A6612F5C9B834ADE" ma:contentTypeVersion="17" ma:contentTypeDescription="Create a new document." ma:contentTypeScope="" ma:versionID="d0c34f0e43504e208872d76b08bb2c6e">
  <xsd:schema xmlns:xsd="http://www.w3.org/2001/XMLSchema" xmlns:xs="http://www.w3.org/2001/XMLSchema" xmlns:p="http://schemas.microsoft.com/office/2006/metadata/properties" xmlns:ns2="83355a57-dd5d-47a3-8a3f-db6f6d5e83bb" xmlns:ns3="47e4e212-a3f7-4b8e-b941-fd230d3a87f9" targetNamespace="http://schemas.microsoft.com/office/2006/metadata/properties" ma:root="true" ma:fieldsID="a2f06d97d285ff856cfa1131c0d2d3f6" ns2:_="" ns3:_="">
    <xsd:import namespace="83355a57-dd5d-47a3-8a3f-db6f6d5e83bb"/>
    <xsd:import namespace="47e4e212-a3f7-4b8e-b941-fd230d3a87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55a57-dd5d-47a3-8a3f-db6f6d5e83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4e212-a3f7-4b8e-b941-fd230d3a87f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0148de-a4ff-4a65-852d-6061b21804a0}" ma:internalName="TaxCatchAll" ma:showField="CatchAllData" ma:web="47e4e212-a3f7-4b8e-b941-fd230d3a87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355a57-dd5d-47a3-8a3f-db6f6d5e83bb">
      <Terms xmlns="http://schemas.microsoft.com/office/infopath/2007/PartnerControls"/>
    </lcf76f155ced4ddcb4097134ff3c332f>
    <TaxCatchAll xmlns="47e4e212-a3f7-4b8e-b941-fd230d3a87f9" xsi:nil="true"/>
  </documentManagement>
</p:properties>
</file>

<file path=customXml/itemProps1.xml><?xml version="1.0" encoding="utf-8"?>
<ds:datastoreItem xmlns:ds="http://schemas.openxmlformats.org/officeDocument/2006/customXml" ds:itemID="{C91E135F-28B2-4194-9AB6-E01F21704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55a57-dd5d-47a3-8a3f-db6f6d5e83bb"/>
    <ds:schemaRef ds:uri="47e4e212-a3f7-4b8e-b941-fd230d3a8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179B16-790C-4C76-844E-1FDF13987DC9}">
  <ds:schemaRefs>
    <ds:schemaRef ds:uri="http://schemas.microsoft.com/sharepoint/v3/contenttype/forms"/>
  </ds:schemaRefs>
</ds:datastoreItem>
</file>

<file path=customXml/itemProps3.xml><?xml version="1.0" encoding="utf-8"?>
<ds:datastoreItem xmlns:ds="http://schemas.openxmlformats.org/officeDocument/2006/customXml" ds:itemID="{FACA5CF1-F84D-4C24-89EF-7B4B2D643821}">
  <ds:schemaRefs>
    <ds:schemaRef ds:uri="83355a57-dd5d-47a3-8a3f-db6f6d5e83bb"/>
    <ds:schemaRef ds:uri="http://purl.org/dc/dcmitype/"/>
    <ds:schemaRef ds:uri="http://schemas.microsoft.com/office/infopath/2007/PartnerControls"/>
    <ds:schemaRef ds:uri="http://schemas.microsoft.com/office/2006/metadata/properties"/>
    <ds:schemaRef ds:uri="http://www.w3.org/XML/1998/namespace"/>
    <ds:schemaRef ds:uri="47e4e212-a3f7-4b8e-b941-fd230d3a87f9"/>
    <ds:schemaRef ds:uri="http://purl.org/dc/elements/1.1/"/>
    <ds:schemaRef ds:uri="http://schemas.microsoft.com/office/2006/documentManagement/type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otalTime>1555</TotalTime>
  <Words>4119</Words>
  <Application>Microsoft Office PowerPoint</Application>
  <PresentationFormat>On-screen Show (16:9)</PresentationFormat>
  <Paragraphs>350</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Open Sans</vt:lpstr>
      <vt:lpstr>Symbol</vt:lpstr>
      <vt:lpstr>Office Theme</vt:lpstr>
      <vt:lpstr>Pitt Momentum Funds 2023-24 Information Sessions</vt:lpstr>
      <vt:lpstr>The Pitt Momentum Awards are provided by the Offices of the Provost and the Senior Vice Chancellor for Research</vt:lpstr>
      <vt:lpstr>Outline</vt:lpstr>
      <vt:lpstr>The Pitt Momentum Funds</vt:lpstr>
      <vt:lpstr>PowerPoint Presentation</vt:lpstr>
      <vt:lpstr>Types of Pitt Momentum Funds</vt:lpstr>
      <vt:lpstr>Microgrants (About and Eligibility)</vt:lpstr>
      <vt:lpstr>Microgrants: Application</vt:lpstr>
      <vt:lpstr>Microgrants: Examples</vt:lpstr>
      <vt:lpstr>Priming, Scaling &amp; Teaming (Eligibility)</vt:lpstr>
      <vt:lpstr>Priming, Scaling &amp; Teaming (Application)</vt:lpstr>
      <vt:lpstr>Priming, Scaling &amp; Teaming (Application)</vt:lpstr>
      <vt:lpstr>Application: Budgets</vt:lpstr>
      <vt:lpstr>Application: Hiring Students</vt:lpstr>
      <vt:lpstr>Application: Letters of Support</vt:lpstr>
      <vt:lpstr>Application: Writing Tips</vt:lpstr>
      <vt:lpstr>Reviewing the Pitt Momentum Funds</vt:lpstr>
      <vt:lpstr>My PMF project was awarded!</vt:lpstr>
      <vt:lpstr>Questions?</vt:lpstr>
      <vt:lpstr> Questions? grantdev@pitt.edu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Pitt Momentum Funds 2020-21 Information Sessions</dc:title>
  <dc:creator>Champagne, Ryan Keane</dc:creator>
  <cp:lastModifiedBy>Rodriguez, Tobias E</cp:lastModifiedBy>
  <cp:revision>18</cp:revision>
  <dcterms:created xsi:type="dcterms:W3CDTF">2020-09-07T16:27:46Z</dcterms:created>
  <dcterms:modified xsi:type="dcterms:W3CDTF">2023-09-12T15:30:54Z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0x010100422D451B0018B747A6612F5C9B834ADE</vt:lpwstr>
  </property>
  <property fmtid="{D5CDD505-2E9C-101B-9397-08002B2CF9AE}" pid="3" name="MediaServiceImageTags">
    <vt:lpwstr/>
  </property>
</Properties>
</file>